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7" r:id="rId2"/>
    <p:sldId id="653" r:id="rId3"/>
    <p:sldId id="258" r:id="rId4"/>
    <p:sldId id="259" r:id="rId5"/>
    <p:sldId id="260" r:id="rId6"/>
    <p:sldId id="261" r:id="rId7"/>
    <p:sldId id="263" r:id="rId8"/>
    <p:sldId id="264" r:id="rId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89041"/>
  </p:normalViewPr>
  <p:slideViewPr>
    <p:cSldViewPr snapToGrid="0" snapToObjects="1">
      <p:cViewPr varScale="1">
        <p:scale>
          <a:sx n="112" d="100"/>
          <a:sy n="112" d="100"/>
        </p:scale>
        <p:origin x="68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n Fukui" userId="6902ee70c48ce296" providerId="LiveId" clId="{970FCDD4-32D5-254C-A5A1-43366AE4503D}"/>
    <pc:docChg chg="modSld">
      <pc:chgData name="Shin Fukui" userId="6902ee70c48ce296" providerId="LiveId" clId="{970FCDD4-32D5-254C-A5A1-43366AE4503D}" dt="2024-10-01T07:00:59.210" v="0" actId="20577"/>
      <pc:docMkLst>
        <pc:docMk/>
      </pc:docMkLst>
      <pc:sldChg chg="modNotesTx">
        <pc:chgData name="Shin Fukui" userId="6902ee70c48ce296" providerId="LiveId" clId="{970FCDD4-32D5-254C-A5A1-43366AE4503D}" dt="2024-10-01T07:00:59.210" v="0" actId="20577"/>
        <pc:sldMkLst>
          <pc:docMk/>
          <pc:sldMk cId="1079655648" sldId="653"/>
        </pc:sldMkLst>
      </pc:sldChg>
    </pc:docChg>
  </pc:docChgLst>
</pc:chgInfo>
</file>

<file path=ppt/media/image1.png>
</file>

<file path=ppt/media/image1.tiff>
</file>

<file path=ppt/media/image2.png>
</file>

<file path=ppt/media/image3.tiff>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DDC89D-9C3D-AF40-91F5-143D3094D8BF}" type="datetimeFigureOut">
              <a:rPr kumimoji="1" lang="ja-JP" altLang="en-US" smtClean="0"/>
              <a:t>2024/10/1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FEEC9E-2A02-D34A-BC32-2C02861041ED}" type="slidenum">
              <a:rPr kumimoji="1" lang="ja-JP" altLang="en-US" smtClean="0"/>
              <a:t>‹#›</a:t>
            </a:fld>
            <a:endParaRPr kumimoji="1" lang="ja-JP" altLang="en-US"/>
          </a:p>
        </p:txBody>
      </p:sp>
    </p:spTree>
    <p:extLst>
      <p:ext uri="{BB962C8B-B14F-4D97-AF65-F5344CB8AC3E}">
        <p14:creationId xmlns:p14="http://schemas.microsoft.com/office/powerpoint/2010/main" val="345305536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9FEEC9E-2A02-D34A-BC32-2C02861041ED}" type="slidenum">
              <a:rPr kumimoji="1" lang="ja-JP" altLang="en-US" smtClean="0"/>
              <a:t>2</a:t>
            </a:fld>
            <a:endParaRPr kumimoji="1" lang="ja-JP" altLang="en-US"/>
          </a:p>
        </p:txBody>
      </p:sp>
    </p:spTree>
    <p:extLst>
      <p:ext uri="{BB962C8B-B14F-4D97-AF65-F5344CB8AC3E}">
        <p14:creationId xmlns:p14="http://schemas.microsoft.com/office/powerpoint/2010/main" val="2535321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05865E-5149-EB49-B87B-0B28AC5C2E48}"/>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85F92C81-6E8B-254A-AD1E-03D2745FA4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9C42B560-77D0-0840-8C89-15141EC2A744}"/>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5" name="フッター プレースホルダー 4">
            <a:extLst>
              <a:ext uri="{FF2B5EF4-FFF2-40B4-BE49-F238E27FC236}">
                <a16:creationId xmlns:a16="http://schemas.microsoft.com/office/drawing/2014/main" id="{297CF59D-ADA8-184B-9772-A4C8FB0FB53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28DF4C7-CD3D-EC44-AD2D-61207DB5CAF8}"/>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34531424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620895-369E-A747-9D49-E634C4168AFC}"/>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D1A19EF-6519-7C47-A1F9-F2CCB3E998AA}"/>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A600F7A-BB49-1646-8BCC-C0D77A110DF9}"/>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5" name="フッター プレースホルダー 4">
            <a:extLst>
              <a:ext uri="{FF2B5EF4-FFF2-40B4-BE49-F238E27FC236}">
                <a16:creationId xmlns:a16="http://schemas.microsoft.com/office/drawing/2014/main" id="{6C4ABD49-B612-EA49-82C2-6681C16E31B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08D1C56-0938-D64C-AE7F-287EE37771F6}"/>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524779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B4757E78-AAED-4B46-8849-F7FFF93F7885}"/>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2D566F7-7D97-ED40-B20A-7E4DB3DEB66C}"/>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57147BB-E970-2C4D-92B6-1322FC524517}"/>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5" name="フッター プレースホルダー 4">
            <a:extLst>
              <a:ext uri="{FF2B5EF4-FFF2-40B4-BE49-F238E27FC236}">
                <a16:creationId xmlns:a16="http://schemas.microsoft.com/office/drawing/2014/main" id="{B5DC2A0D-320A-2A48-A9D0-2BBBE936260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DB20205-168C-E54B-BAD9-F65AA05E367A}"/>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1734767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1A7F7D-0AC6-3943-B63B-6D191C17168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F7529A4-B0CE-1646-A548-21C2FDCBCE2B}"/>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E0D7176-678D-CF47-A99D-FED2E7E492F4}"/>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5" name="フッター プレースホルダー 4">
            <a:extLst>
              <a:ext uri="{FF2B5EF4-FFF2-40B4-BE49-F238E27FC236}">
                <a16:creationId xmlns:a16="http://schemas.microsoft.com/office/drawing/2014/main" id="{BD6CEA0F-1F97-C14F-8D7B-6AD4121E42E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01C40B4-ADF8-CB48-8E4F-FE270A1B6A20}"/>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3521102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9FD9A1-000A-8145-A7C6-C3A0172EC8FD}"/>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CAFF779-E002-7E4C-8BD3-4EE7958807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7AF6DF7-6ED6-1C4F-8BA6-DC8316056881}"/>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5" name="フッター プレースホルダー 4">
            <a:extLst>
              <a:ext uri="{FF2B5EF4-FFF2-40B4-BE49-F238E27FC236}">
                <a16:creationId xmlns:a16="http://schemas.microsoft.com/office/drawing/2014/main" id="{00AB81AF-0E09-494D-AA7D-E1C063AC4DF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5FEE95E-48FB-A640-8589-4213160959DF}"/>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1000536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B88E4A-13B2-E141-A3E3-739A1ECB9C0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6B894B7-2507-3843-BB7D-9D23E7C148B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A115CAD3-D95A-4E45-9E07-111198118E3A}"/>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771AF9A6-D82D-164A-8A66-EC4B79B3330E}"/>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6" name="フッター プレースホルダー 5">
            <a:extLst>
              <a:ext uri="{FF2B5EF4-FFF2-40B4-BE49-F238E27FC236}">
                <a16:creationId xmlns:a16="http://schemas.microsoft.com/office/drawing/2014/main" id="{543FB179-BCEB-8D48-B3FE-DE0E68413CE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BD6D766-9D0F-0E4C-B430-4DC87278B72B}"/>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969950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E48503-C21F-EC49-AD93-699002DE3F35}"/>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506786D-C526-9A45-A710-94A42013E8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7B6D11E-EB1C-A849-B9C1-09837F543884}"/>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C06464DB-1259-F14F-BB20-085FEF306C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3BF0C8E0-3295-6340-900D-67BEE8D40AE1}"/>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50C19DB3-B57A-0A4E-986C-9012C48E2B27}"/>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8" name="フッター プレースホルダー 7">
            <a:extLst>
              <a:ext uri="{FF2B5EF4-FFF2-40B4-BE49-F238E27FC236}">
                <a16:creationId xmlns:a16="http://schemas.microsoft.com/office/drawing/2014/main" id="{B26AD05C-3AB1-494F-BE05-0DFF4366E785}"/>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D384C04E-EA34-6045-805F-4918062D878B}"/>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3097164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C9F9C8-41FF-CE4C-ADCC-F8F229E459E6}"/>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9D1F72F-4164-A54D-9EE7-3A0AC1A5C712}"/>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4" name="フッター プレースホルダー 3">
            <a:extLst>
              <a:ext uri="{FF2B5EF4-FFF2-40B4-BE49-F238E27FC236}">
                <a16:creationId xmlns:a16="http://schemas.microsoft.com/office/drawing/2014/main" id="{F242C6A5-04BC-804A-AF53-18637974123E}"/>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37EEB28B-ED90-0044-B441-7A3DBF60B8F1}"/>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1423486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2F8B9942-39AF-A449-A25B-77F1B6A9B67D}"/>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3" name="フッター プレースホルダー 2">
            <a:extLst>
              <a:ext uri="{FF2B5EF4-FFF2-40B4-BE49-F238E27FC236}">
                <a16:creationId xmlns:a16="http://schemas.microsoft.com/office/drawing/2014/main" id="{E9F25AAC-500B-D242-BF9E-92837AF58D7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5765292F-D8BD-2B44-A928-F7CA17E44969}"/>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2271030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023124-5C6B-E745-8FE8-759A1D6A9CF3}"/>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8CFF8DA-9CF6-4F43-A968-52BC503B1D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A1BD8A33-A6FF-9248-9451-0B00F60405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23D929E-908A-F04F-B12F-114651D4D345}"/>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6" name="フッター プレースホルダー 5">
            <a:extLst>
              <a:ext uri="{FF2B5EF4-FFF2-40B4-BE49-F238E27FC236}">
                <a16:creationId xmlns:a16="http://schemas.microsoft.com/office/drawing/2014/main" id="{B5EB261E-FDE3-004D-B4AD-3B4EFDD2E2C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97B265D-6381-7240-A61B-828C2DD51A21}"/>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2094580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5DCDD-4338-A94F-A681-D9DD1B18267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5F0645AB-EE8E-B644-AFB4-6BDE6A02AE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02230D40-9417-AB4E-BA53-71E65455CF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F634F4C3-605F-3743-85B5-A953C8BD236E}"/>
              </a:ext>
            </a:extLst>
          </p:cNvPr>
          <p:cNvSpPr>
            <a:spLocks noGrp="1"/>
          </p:cNvSpPr>
          <p:nvPr>
            <p:ph type="dt" sz="half" idx="10"/>
          </p:nvPr>
        </p:nvSpPr>
        <p:spPr/>
        <p:txBody>
          <a:bodyPr/>
          <a:lstStyle/>
          <a:p>
            <a:fld id="{6BC45D8B-747F-D741-8EAD-23D241156957}" type="datetimeFigureOut">
              <a:rPr kumimoji="1" lang="ja-JP" altLang="en-US" smtClean="0"/>
              <a:t>2024/10/1</a:t>
            </a:fld>
            <a:endParaRPr kumimoji="1" lang="ja-JP" altLang="en-US"/>
          </a:p>
        </p:txBody>
      </p:sp>
      <p:sp>
        <p:nvSpPr>
          <p:cNvPr id="6" name="フッター プレースホルダー 5">
            <a:extLst>
              <a:ext uri="{FF2B5EF4-FFF2-40B4-BE49-F238E27FC236}">
                <a16:creationId xmlns:a16="http://schemas.microsoft.com/office/drawing/2014/main" id="{7708D32F-39C3-CA4C-ACE2-090AB39451E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0DDDA2EC-0C69-8A47-BEC1-9230D952E155}"/>
              </a:ext>
            </a:extLst>
          </p:cNvPr>
          <p:cNvSpPr>
            <a:spLocks noGrp="1"/>
          </p:cNvSpPr>
          <p:nvPr>
            <p:ph type="sldNum" sz="quarter" idx="12"/>
          </p:nvPr>
        </p:nvSpPr>
        <p:spPr/>
        <p:txBody>
          <a:body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1047708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4CFEB1E1-B15C-4147-A653-BA28C9A9D1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A79BDC9-A1E5-CC46-8E98-5EF624CE64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ECDDD6D-0A73-494B-8B0E-7DFA7B34C8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C45D8B-747F-D741-8EAD-23D241156957}" type="datetimeFigureOut">
              <a:rPr kumimoji="1" lang="ja-JP" altLang="en-US" smtClean="0"/>
              <a:t>2024/10/1</a:t>
            </a:fld>
            <a:endParaRPr kumimoji="1" lang="ja-JP" altLang="en-US"/>
          </a:p>
        </p:txBody>
      </p:sp>
      <p:sp>
        <p:nvSpPr>
          <p:cNvPr id="5" name="フッター プレースホルダー 4">
            <a:extLst>
              <a:ext uri="{FF2B5EF4-FFF2-40B4-BE49-F238E27FC236}">
                <a16:creationId xmlns:a16="http://schemas.microsoft.com/office/drawing/2014/main" id="{1087C1FD-E4F6-EA4E-877F-40702FB193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5C37B429-474C-244F-9DE4-4FF7F37FF7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2A1571-DC52-6549-BEFB-59F8525A9465}" type="slidenum">
              <a:rPr kumimoji="1" lang="ja-JP" altLang="en-US" smtClean="0"/>
              <a:t>‹#›</a:t>
            </a:fld>
            <a:endParaRPr kumimoji="1" lang="ja-JP" altLang="en-US"/>
          </a:p>
        </p:txBody>
      </p:sp>
    </p:spTree>
    <p:extLst>
      <p:ext uri="{BB962C8B-B14F-4D97-AF65-F5344CB8AC3E}">
        <p14:creationId xmlns:p14="http://schemas.microsoft.com/office/powerpoint/2010/main" val="3611691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B1D7A41-B18F-4D4C-9F52-84D5CFFFCB44}"/>
              </a:ext>
            </a:extLst>
          </p:cNvPr>
          <p:cNvSpPr>
            <a:spLocks noGrp="1"/>
          </p:cNvSpPr>
          <p:nvPr>
            <p:ph type="ctrTitle"/>
          </p:nvPr>
        </p:nvSpPr>
        <p:spPr/>
        <p:txBody>
          <a:bodyPr/>
          <a:lstStyle/>
          <a:p>
            <a:r>
              <a:rPr kumimoji="1" lang="en-US" altLang="ja-JP" dirty="0"/>
              <a:t>R</a:t>
            </a:r>
            <a:r>
              <a:rPr kumimoji="1" lang="ja-JP" altLang="en-US"/>
              <a:t>初心者講座第４０回</a:t>
            </a:r>
          </a:p>
        </p:txBody>
      </p:sp>
      <p:sp>
        <p:nvSpPr>
          <p:cNvPr id="3" name="字幕 2">
            <a:extLst>
              <a:ext uri="{FF2B5EF4-FFF2-40B4-BE49-F238E27FC236}">
                <a16:creationId xmlns:a16="http://schemas.microsoft.com/office/drawing/2014/main" id="{05D7D93A-BA42-5D47-893C-FE41C03A53E0}"/>
              </a:ext>
            </a:extLst>
          </p:cNvPr>
          <p:cNvSpPr>
            <a:spLocks noGrp="1"/>
          </p:cNvSpPr>
          <p:nvPr>
            <p:ph type="subTitle" idx="1"/>
          </p:nvPr>
        </p:nvSpPr>
        <p:spPr/>
        <p:txBody>
          <a:bodyPr/>
          <a:lstStyle/>
          <a:p>
            <a:r>
              <a:rPr kumimoji="1" lang="ja-JP" altLang="en-US"/>
              <a:t>一般化</a:t>
            </a:r>
            <a:r>
              <a:rPr lang="ja-JP" altLang="en-US"/>
              <a:t>加法</a:t>
            </a:r>
            <a:r>
              <a:rPr kumimoji="1" lang="ja-JP" altLang="en-US"/>
              <a:t>モデル１：</a:t>
            </a:r>
            <a:r>
              <a:rPr lang="ja-JP" altLang="en-US"/>
              <a:t>理論編</a:t>
            </a:r>
            <a:endParaRPr kumimoji="1" lang="ja-JP" altLang="en-US"/>
          </a:p>
        </p:txBody>
      </p:sp>
    </p:spTree>
    <p:extLst>
      <p:ext uri="{BB962C8B-B14F-4D97-AF65-F5344CB8AC3E}">
        <p14:creationId xmlns:p14="http://schemas.microsoft.com/office/powerpoint/2010/main" val="2899235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E1B24B3-A81A-7448-B626-72F107FAE492}"/>
              </a:ext>
            </a:extLst>
          </p:cNvPr>
          <p:cNvSpPr>
            <a:spLocks noGrp="1"/>
          </p:cNvSpPr>
          <p:nvPr>
            <p:ph type="title"/>
          </p:nvPr>
        </p:nvSpPr>
        <p:spPr/>
        <p:txBody>
          <a:bodyPr/>
          <a:lstStyle/>
          <a:p>
            <a:r>
              <a:rPr kumimoji="1" lang="ja-JP" altLang="en-US"/>
              <a:t>回帰分析の地図</a:t>
            </a:r>
          </a:p>
        </p:txBody>
      </p:sp>
      <p:sp>
        <p:nvSpPr>
          <p:cNvPr id="4" name="正方形/長方形 3">
            <a:extLst>
              <a:ext uri="{FF2B5EF4-FFF2-40B4-BE49-F238E27FC236}">
                <a16:creationId xmlns:a16="http://schemas.microsoft.com/office/drawing/2014/main" id="{5E0750EA-E01F-7949-9C02-536303D20B18}"/>
              </a:ext>
            </a:extLst>
          </p:cNvPr>
          <p:cNvSpPr/>
          <p:nvPr/>
        </p:nvSpPr>
        <p:spPr>
          <a:xfrm>
            <a:off x="5633012" y="5483826"/>
            <a:ext cx="3767560" cy="914400"/>
          </a:xfrm>
          <a:prstGeom prst="rect">
            <a:avLst/>
          </a:prstGeom>
          <a:noFill/>
          <a:ln w="254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ja-JP" altLang="en-US"/>
          </a:p>
        </p:txBody>
      </p:sp>
      <p:sp>
        <p:nvSpPr>
          <p:cNvPr id="5" name="テキスト ボックス 4">
            <a:extLst>
              <a:ext uri="{FF2B5EF4-FFF2-40B4-BE49-F238E27FC236}">
                <a16:creationId xmlns:a16="http://schemas.microsoft.com/office/drawing/2014/main" id="{823A48CA-1725-C346-BA18-5C807A73FE01}"/>
              </a:ext>
            </a:extLst>
          </p:cNvPr>
          <p:cNvSpPr txBox="1"/>
          <p:nvPr/>
        </p:nvSpPr>
        <p:spPr>
          <a:xfrm>
            <a:off x="5771910" y="5311883"/>
            <a:ext cx="2954655" cy="369332"/>
          </a:xfrm>
          <a:prstGeom prst="rect">
            <a:avLst/>
          </a:prstGeom>
          <a:solidFill>
            <a:schemeClr val="bg1"/>
          </a:solidFill>
          <a:ln>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ja-JP" altLang="en-US">
                <a:ea typeface="Yu Gothic Medium" panose="020B0400000000000000" pitchFamily="34" charset="-128"/>
                <a:cs typeface="ヒラギノ角ゴ Pro W3"/>
              </a:rPr>
              <a:t>重回帰（説明変数が複数</a:t>
            </a:r>
            <a:r>
              <a:rPr lang="ja-JP" altLang="en-US">
                <a:latin typeface="Yu Gothic Medium" panose="020B0400000000000000" pitchFamily="34" charset="-128"/>
                <a:ea typeface="Yu Gothic Medium" panose="020B0400000000000000" pitchFamily="34" charset="-128"/>
                <a:cs typeface="ヒラギノ角ゴ Pro W3"/>
              </a:rPr>
              <a:t>）</a:t>
            </a:r>
            <a:endParaRPr lang="ja-JP" altLang="en-US" dirty="0">
              <a:latin typeface="Yu Gothic Medium" panose="020B0400000000000000" pitchFamily="34" charset="-128"/>
              <a:ea typeface="Yu Gothic Medium" panose="020B0400000000000000" pitchFamily="34" charset="-128"/>
              <a:cs typeface="ヒラギノ角ゴ Pro W3"/>
            </a:endParaRPr>
          </a:p>
        </p:txBody>
      </p:sp>
      <p:sp>
        <p:nvSpPr>
          <p:cNvPr id="6" name="テキスト ボックス 5">
            <a:extLst>
              <a:ext uri="{FF2B5EF4-FFF2-40B4-BE49-F238E27FC236}">
                <a16:creationId xmlns:a16="http://schemas.microsoft.com/office/drawing/2014/main" id="{8F39EF4E-4650-AB42-A966-14EEDB480D54}"/>
              </a:ext>
            </a:extLst>
          </p:cNvPr>
          <p:cNvSpPr txBox="1"/>
          <p:nvPr/>
        </p:nvSpPr>
        <p:spPr>
          <a:xfrm>
            <a:off x="6763100" y="5946993"/>
            <a:ext cx="2723823" cy="369332"/>
          </a:xfrm>
          <a:prstGeom prst="rect">
            <a:avLst/>
          </a:prstGeom>
          <a:noFill/>
        </p:spPr>
        <p:txBody>
          <a:bodyPr wrap="none" rtlCol="0">
            <a:spAutoFit/>
          </a:bodyPr>
          <a:lstStyle/>
          <a:p>
            <a:r>
              <a:rPr lang="ja-JP" altLang="en-US"/>
              <a:t>単回帰（説明変数一つ）</a:t>
            </a:r>
          </a:p>
        </p:txBody>
      </p:sp>
      <p:sp>
        <p:nvSpPr>
          <p:cNvPr id="7" name="正方形/長方形 6">
            <a:extLst>
              <a:ext uri="{FF2B5EF4-FFF2-40B4-BE49-F238E27FC236}">
                <a16:creationId xmlns:a16="http://schemas.microsoft.com/office/drawing/2014/main" id="{182B0E18-A40E-CD42-8F0F-7786391B293E}"/>
              </a:ext>
            </a:extLst>
          </p:cNvPr>
          <p:cNvSpPr/>
          <p:nvPr/>
        </p:nvSpPr>
        <p:spPr>
          <a:xfrm>
            <a:off x="5285773" y="4634753"/>
            <a:ext cx="4211257" cy="1867467"/>
          </a:xfrm>
          <a:prstGeom prst="rect">
            <a:avLst/>
          </a:prstGeom>
          <a:noFill/>
          <a:ln w="254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ja-JP" altLang="en-US"/>
          </a:p>
        </p:txBody>
      </p:sp>
      <p:sp>
        <p:nvSpPr>
          <p:cNvPr id="8" name="テキスト ボックス 7">
            <a:extLst>
              <a:ext uri="{FF2B5EF4-FFF2-40B4-BE49-F238E27FC236}">
                <a16:creationId xmlns:a16="http://schemas.microsoft.com/office/drawing/2014/main" id="{507FE1AC-1765-8849-BD38-60E8CEC7EC3C}"/>
              </a:ext>
            </a:extLst>
          </p:cNvPr>
          <p:cNvSpPr txBox="1"/>
          <p:nvPr/>
        </p:nvSpPr>
        <p:spPr>
          <a:xfrm>
            <a:off x="5423947" y="4304890"/>
            <a:ext cx="2662899" cy="646331"/>
          </a:xfrm>
          <a:prstGeom prst="rect">
            <a:avLst/>
          </a:prstGeom>
          <a:solidFill>
            <a:schemeClr val="bg1"/>
          </a:solid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ja-JP" altLang="en-US">
                <a:ea typeface="Yu Gothic Medium" panose="020B0400000000000000" pitchFamily="34" charset="-128"/>
                <a:cs typeface="ヒラギノ角ゴ Pro W3"/>
              </a:rPr>
              <a:t>一般線形モデル</a:t>
            </a:r>
            <a:endParaRPr lang="en-US" altLang="ja-JP" dirty="0">
              <a:ea typeface="Yu Gothic Medium" panose="020B0400000000000000" pitchFamily="34" charset="-128"/>
              <a:cs typeface="ヒラギノ角ゴ Pro W3"/>
            </a:endParaRPr>
          </a:p>
          <a:p>
            <a:r>
              <a:rPr lang="ja-JP" altLang="en-US">
                <a:ea typeface="Yu Gothic Medium" panose="020B0400000000000000" pitchFamily="34" charset="-128"/>
                <a:cs typeface="ヒラギノ角ゴ Pro W3"/>
              </a:rPr>
              <a:t>（量的変数</a:t>
            </a:r>
            <a:r>
              <a:rPr lang="en-US" altLang="ja-JP" dirty="0">
                <a:ea typeface="Yu Gothic Medium" panose="020B0400000000000000" pitchFamily="34" charset="-128"/>
                <a:cs typeface="ヒラギノ角ゴ Pro W3"/>
              </a:rPr>
              <a:t>+</a:t>
            </a:r>
            <a:r>
              <a:rPr lang="ja-JP" altLang="en-US">
                <a:ea typeface="Yu Gothic Medium" panose="020B0400000000000000" pitchFamily="34" charset="-128"/>
                <a:cs typeface="ヒラギノ角ゴ Pro W3"/>
              </a:rPr>
              <a:t>質的変数</a:t>
            </a:r>
            <a:r>
              <a:rPr lang="ja-JP" altLang="en-US">
                <a:latin typeface="Yu Gothic Medium" panose="020B0400000000000000" pitchFamily="34" charset="-128"/>
                <a:ea typeface="Yu Gothic Medium" panose="020B0400000000000000" pitchFamily="34" charset="-128"/>
                <a:cs typeface="ヒラギノ角ゴ Pro W3"/>
              </a:rPr>
              <a:t>）</a:t>
            </a:r>
            <a:endParaRPr lang="ja-JP" altLang="en-US" dirty="0">
              <a:latin typeface="Yu Gothic Medium" panose="020B0400000000000000" pitchFamily="34" charset="-128"/>
              <a:ea typeface="Yu Gothic Medium" panose="020B0400000000000000" pitchFamily="34" charset="-128"/>
              <a:cs typeface="ヒラギノ角ゴ Pro W3"/>
            </a:endParaRPr>
          </a:p>
        </p:txBody>
      </p:sp>
      <p:sp>
        <p:nvSpPr>
          <p:cNvPr id="9" name="正方形/長方形 8">
            <a:extLst>
              <a:ext uri="{FF2B5EF4-FFF2-40B4-BE49-F238E27FC236}">
                <a16:creationId xmlns:a16="http://schemas.microsoft.com/office/drawing/2014/main" id="{515A138C-D11B-AB4D-B5CC-DA8F1213895C}"/>
              </a:ext>
            </a:extLst>
          </p:cNvPr>
          <p:cNvSpPr/>
          <p:nvPr/>
        </p:nvSpPr>
        <p:spPr>
          <a:xfrm>
            <a:off x="4926959" y="3701146"/>
            <a:ext cx="4674243" cy="2906045"/>
          </a:xfrm>
          <a:prstGeom prst="rect">
            <a:avLst/>
          </a:prstGeom>
          <a:noFill/>
          <a:ln w="254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ja-JP" altLang="en-US"/>
          </a:p>
        </p:txBody>
      </p:sp>
      <p:sp>
        <p:nvSpPr>
          <p:cNvPr id="10" name="テキスト ボックス 9">
            <a:extLst>
              <a:ext uri="{FF2B5EF4-FFF2-40B4-BE49-F238E27FC236}">
                <a16:creationId xmlns:a16="http://schemas.microsoft.com/office/drawing/2014/main" id="{DAFD07DA-AC07-E848-9802-E2783CDB4C7E}"/>
              </a:ext>
            </a:extLst>
          </p:cNvPr>
          <p:cNvSpPr txBox="1"/>
          <p:nvPr/>
        </p:nvSpPr>
        <p:spPr>
          <a:xfrm>
            <a:off x="5049281" y="3315116"/>
            <a:ext cx="3665708" cy="646331"/>
          </a:xfrm>
          <a:prstGeom prst="rect">
            <a:avLst/>
          </a:prstGeom>
          <a:solidFill>
            <a:schemeClr val="bg1"/>
          </a:solid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ja-JP" altLang="en-US">
                <a:ea typeface="Yu Gothic Medium" panose="020B0400000000000000" pitchFamily="34" charset="-128"/>
                <a:cs typeface="ヒラギノ角ゴ Pro W3"/>
              </a:rPr>
              <a:t>一般化線形モデル</a:t>
            </a:r>
            <a:r>
              <a:rPr lang="en-US" altLang="ja-JP" dirty="0">
                <a:ea typeface="Yu Gothic Medium" panose="020B0400000000000000" pitchFamily="34" charset="-128"/>
                <a:cs typeface="ヒラギノ角ゴ Pro W3"/>
              </a:rPr>
              <a:t>: GLM</a:t>
            </a:r>
          </a:p>
          <a:p>
            <a:r>
              <a:rPr lang="ja-JP" altLang="en-US">
                <a:ea typeface="Yu Gothic Medium" panose="020B0400000000000000" pitchFamily="34" charset="-128"/>
                <a:cs typeface="ヒラギノ角ゴ Pro W3"/>
              </a:rPr>
              <a:t>（いろいろな変数、分布を扱う</a:t>
            </a:r>
            <a:r>
              <a:rPr lang="ja-JP" altLang="en-US">
                <a:latin typeface="Yu Gothic Medium" panose="020B0400000000000000" pitchFamily="34" charset="-128"/>
                <a:ea typeface="Yu Gothic Medium" panose="020B0400000000000000" pitchFamily="34" charset="-128"/>
                <a:cs typeface="ヒラギノ角ゴ Pro W3"/>
              </a:rPr>
              <a:t>）</a:t>
            </a:r>
            <a:endParaRPr lang="ja-JP" altLang="en-US" dirty="0">
              <a:latin typeface="Yu Gothic Medium" panose="020B0400000000000000" pitchFamily="34" charset="-128"/>
              <a:ea typeface="Yu Gothic Medium" panose="020B0400000000000000" pitchFamily="34" charset="-128"/>
              <a:cs typeface="ヒラギノ角ゴ Pro W3"/>
            </a:endParaRPr>
          </a:p>
        </p:txBody>
      </p:sp>
      <p:sp>
        <p:nvSpPr>
          <p:cNvPr id="11" name="正方形/長方形 10">
            <a:extLst>
              <a:ext uri="{FF2B5EF4-FFF2-40B4-BE49-F238E27FC236}">
                <a16:creationId xmlns:a16="http://schemas.microsoft.com/office/drawing/2014/main" id="{51E22842-602D-5047-A901-5333BE2D51C8}"/>
              </a:ext>
            </a:extLst>
          </p:cNvPr>
          <p:cNvSpPr/>
          <p:nvPr/>
        </p:nvSpPr>
        <p:spPr>
          <a:xfrm>
            <a:off x="2982411" y="2225374"/>
            <a:ext cx="6729539" cy="4494541"/>
          </a:xfrm>
          <a:prstGeom prst="rect">
            <a:avLst/>
          </a:prstGeom>
          <a:noFill/>
          <a:ln w="254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ja-JP" altLang="en-US"/>
          </a:p>
        </p:txBody>
      </p:sp>
      <p:sp>
        <p:nvSpPr>
          <p:cNvPr id="12" name="テキスト ボックス 11">
            <a:extLst>
              <a:ext uri="{FF2B5EF4-FFF2-40B4-BE49-F238E27FC236}">
                <a16:creationId xmlns:a16="http://schemas.microsoft.com/office/drawing/2014/main" id="{1D84715B-59D5-BD45-B8A3-01BFDB092C94}"/>
              </a:ext>
            </a:extLst>
          </p:cNvPr>
          <p:cNvSpPr txBox="1"/>
          <p:nvPr/>
        </p:nvSpPr>
        <p:spPr>
          <a:xfrm>
            <a:off x="3176845" y="2838581"/>
            <a:ext cx="2664512" cy="369332"/>
          </a:xfrm>
          <a:prstGeom prst="rect">
            <a:avLst/>
          </a:prstGeom>
          <a:noFill/>
        </p:spPr>
        <p:txBody>
          <a:bodyPr wrap="none" rtlCol="0">
            <a:spAutoFit/>
          </a:bodyPr>
          <a:lstStyle/>
          <a:p>
            <a:r>
              <a:rPr lang="en-US" altLang="ja-JP" dirty="0"/>
              <a:t>GLMM, </a:t>
            </a:r>
            <a:r>
              <a:rPr lang="en-US" altLang="ja-JP" dirty="0">
                <a:solidFill>
                  <a:srgbClr val="FF0000"/>
                </a:solidFill>
              </a:rPr>
              <a:t>GAM</a:t>
            </a:r>
            <a:r>
              <a:rPr lang="en-US" altLang="ja-JP" dirty="0"/>
              <a:t>, GAMM…</a:t>
            </a:r>
            <a:endParaRPr lang="ja-JP" altLang="en-US"/>
          </a:p>
        </p:txBody>
      </p:sp>
      <p:sp>
        <p:nvSpPr>
          <p:cNvPr id="13" name="テキスト ボックス 12">
            <a:extLst>
              <a:ext uri="{FF2B5EF4-FFF2-40B4-BE49-F238E27FC236}">
                <a16:creationId xmlns:a16="http://schemas.microsoft.com/office/drawing/2014/main" id="{E5A16262-22CF-E846-81FB-374DC9B9A66F}"/>
              </a:ext>
            </a:extLst>
          </p:cNvPr>
          <p:cNvSpPr txBox="1"/>
          <p:nvPr/>
        </p:nvSpPr>
        <p:spPr>
          <a:xfrm>
            <a:off x="3097391" y="1831588"/>
            <a:ext cx="3665708" cy="646331"/>
          </a:xfrm>
          <a:prstGeom prst="rect">
            <a:avLst/>
          </a:prstGeom>
          <a:solidFill>
            <a:schemeClr val="bg1"/>
          </a:solid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ja-JP" altLang="en-US">
                <a:ea typeface="Yu Gothic Medium" panose="020B0400000000000000" pitchFamily="34" charset="-128"/>
                <a:cs typeface="ヒラギノ角ゴ Pro W3"/>
              </a:rPr>
              <a:t>より一般性の高いモデル：</a:t>
            </a:r>
            <a:endParaRPr lang="en-US" altLang="ja-JP" dirty="0">
              <a:ea typeface="Yu Gothic Medium" panose="020B0400000000000000" pitchFamily="34" charset="-128"/>
              <a:cs typeface="ヒラギノ角ゴ Pro W3"/>
            </a:endParaRPr>
          </a:p>
          <a:p>
            <a:r>
              <a:rPr lang="ja-JP" altLang="en-US">
                <a:ea typeface="Yu Gothic Medium" panose="020B0400000000000000" pitchFamily="34" charset="-128"/>
                <a:cs typeface="ヒラギノ角ゴ Pro W3"/>
              </a:rPr>
              <a:t>ランダム効果、</a:t>
            </a:r>
            <a:r>
              <a:rPr lang="ja-JP" altLang="en-US">
                <a:solidFill>
                  <a:srgbClr val="FF0000"/>
                </a:solidFill>
                <a:ea typeface="Yu Gothic Medium" panose="020B0400000000000000" pitchFamily="34" charset="-128"/>
                <a:cs typeface="ヒラギノ角ゴ Pro W3"/>
              </a:rPr>
              <a:t>非線形効果</a:t>
            </a:r>
            <a:r>
              <a:rPr lang="en-US" altLang="ja-JP" dirty="0">
                <a:solidFill>
                  <a:srgbClr val="FF0000"/>
                </a:solidFill>
                <a:ea typeface="Yu Gothic Medium" panose="020B0400000000000000" pitchFamily="34" charset="-128"/>
                <a:cs typeface="ヒラギノ角ゴ Pro W3"/>
              </a:rPr>
              <a:t> </a:t>
            </a:r>
            <a:r>
              <a:rPr lang="en-US" altLang="ja-JP" dirty="0">
                <a:ea typeface="Yu Gothic Medium" panose="020B0400000000000000" pitchFamily="34" charset="-128"/>
                <a:cs typeface="ヒラギノ角ゴ Pro W3"/>
              </a:rPr>
              <a:t>etc.</a:t>
            </a:r>
          </a:p>
        </p:txBody>
      </p:sp>
      <p:sp>
        <p:nvSpPr>
          <p:cNvPr id="14" name="テキスト ボックス 13">
            <a:extLst>
              <a:ext uri="{FF2B5EF4-FFF2-40B4-BE49-F238E27FC236}">
                <a16:creationId xmlns:a16="http://schemas.microsoft.com/office/drawing/2014/main" id="{4F295E7C-AF08-DE49-BE2E-BB589A953B1C}"/>
              </a:ext>
            </a:extLst>
          </p:cNvPr>
          <p:cNvSpPr txBox="1"/>
          <p:nvPr/>
        </p:nvSpPr>
        <p:spPr>
          <a:xfrm>
            <a:off x="682021" y="1439793"/>
            <a:ext cx="8032968" cy="369332"/>
          </a:xfrm>
          <a:prstGeom prst="rect">
            <a:avLst/>
          </a:prstGeom>
          <a:noFill/>
        </p:spPr>
        <p:txBody>
          <a:bodyPr wrap="none" rtlCol="0">
            <a:spAutoFit/>
          </a:bodyPr>
          <a:lstStyle/>
          <a:p>
            <a:r>
              <a:rPr lang="ja-JP" altLang="en-US"/>
              <a:t>目的変数を説明変数で表現する関数のことを統計モデル（モデル）という。</a:t>
            </a:r>
          </a:p>
        </p:txBody>
      </p:sp>
    </p:spTree>
    <p:extLst>
      <p:ext uri="{BB962C8B-B14F-4D97-AF65-F5344CB8AC3E}">
        <p14:creationId xmlns:p14="http://schemas.microsoft.com/office/powerpoint/2010/main" val="10796556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245B9E-C0F9-7D46-8242-4E09114FA0F4}"/>
              </a:ext>
            </a:extLst>
          </p:cNvPr>
          <p:cNvSpPr>
            <a:spLocks noGrp="1"/>
          </p:cNvSpPr>
          <p:nvPr>
            <p:ph type="title"/>
          </p:nvPr>
        </p:nvSpPr>
        <p:spPr/>
        <p:txBody>
          <a:bodyPr/>
          <a:lstStyle/>
          <a:p>
            <a:r>
              <a:rPr kumimoji="1" lang="ja-JP" altLang="en-US"/>
              <a:t>一般線形モデル</a:t>
            </a:r>
          </a:p>
        </p:txBody>
      </p:sp>
      <mc:AlternateContent xmlns:mc="http://schemas.openxmlformats.org/markup-compatibility/2006" xmlns:a14="http://schemas.microsoft.com/office/drawing/2010/main">
        <mc:Choice Requires="a14">
          <p:sp>
            <p:nvSpPr>
              <p:cNvPr id="5" name="テキスト ボックス 4">
                <a:extLst>
                  <a:ext uri="{FF2B5EF4-FFF2-40B4-BE49-F238E27FC236}">
                    <a16:creationId xmlns:a16="http://schemas.microsoft.com/office/drawing/2014/main" id="{362626EC-D9E5-3140-8474-F376FBEB5613}"/>
                  </a:ext>
                </a:extLst>
              </p:cNvPr>
              <p:cNvSpPr txBox="1"/>
              <p:nvPr/>
            </p:nvSpPr>
            <p:spPr>
              <a:xfrm>
                <a:off x="198768" y="2660174"/>
                <a:ext cx="7468711" cy="3572260"/>
              </a:xfrm>
              <a:prstGeom prst="rect">
                <a:avLst/>
              </a:prstGeom>
              <a:noFill/>
            </p:spPr>
            <p:txBody>
              <a:bodyPr wrap="none" rtlCol="0">
                <a:spAutoFit/>
              </a:bodyPr>
              <a:lstStyle/>
              <a:p>
                <a:pPr marL="457200" indent="-457200">
                  <a:buFont typeface="Arial" panose="020B0604020202020204" pitchFamily="34" charset="0"/>
                  <a:buChar char="•"/>
                </a:pPr>
                <a:r>
                  <a:rPr lang="ja-JP" altLang="en-US" sz="2800">
                    <a:latin typeface="Times New Roman" panose="02020603050405020304" pitchFamily="18" charset="0"/>
                    <a:cs typeface="Times New Roman" panose="02020603050405020304" pitchFamily="18" charset="0"/>
                  </a:rPr>
                  <a:t>データに直線や平面をあてていくイメージ</a:t>
                </a:r>
                <a:endParaRPr lang="en-US" altLang="ja-JP" sz="2800" dirty="0">
                  <a:latin typeface="Times New Roman" panose="02020603050405020304" pitchFamily="18" charset="0"/>
                  <a:cs typeface="Times New Roman" panose="02020603050405020304" pitchFamily="18" charset="0"/>
                </a:endParaRPr>
              </a:p>
              <a:p>
                <a:endParaRPr lang="en-US" altLang="ja-JP" sz="2800" dirty="0">
                  <a:latin typeface="Times New Roman" panose="02020603050405020304" pitchFamily="18" charset="0"/>
                  <a:cs typeface="Times New Roman" panose="02020603050405020304" pitchFamily="18" charset="0"/>
                </a:endParaRPr>
              </a:p>
              <a:p>
                <a:endParaRPr lang="en-US" altLang="ja-JP" sz="2800" dirty="0">
                  <a:latin typeface="Times New Roman" panose="02020603050405020304" pitchFamily="18" charset="0"/>
                  <a:cs typeface="Times New Roman" panose="02020603050405020304" pitchFamily="18" charset="0"/>
                </a:endParaRPr>
              </a:p>
              <a:p>
                <a:pPr lvl="0">
                  <a:lnSpc>
                    <a:spcPct val="90000"/>
                  </a:lnSpc>
                  <a:spcBef>
                    <a:spcPts val="1000"/>
                  </a:spcBef>
                </a:pPr>
                <a14:m>
                  <m:oMathPara xmlns:m="http://schemas.openxmlformats.org/officeDocument/2006/math">
                    <m:oMathParaPr>
                      <m:jc m:val="centerGroup"/>
                    </m:oMathParaPr>
                    <m:oMath xmlns:m="http://schemas.openxmlformats.org/officeDocument/2006/math">
                      <m:r>
                        <a:rPr lang="en-US" altLang="ja-JP" sz="3200" b="0" i="1" smtClean="0">
                          <a:solidFill>
                            <a:prstClr val="black"/>
                          </a:solidFill>
                          <a:latin typeface="Cambria Math" panose="02040503050406030204" pitchFamily="18" charset="0"/>
                          <a:cs typeface="Times New Roman" panose="02020603050405020304" pitchFamily="18" charset="0"/>
                        </a:rPr>
                        <m:t>𝑦</m:t>
                      </m:r>
                      <m:r>
                        <a:rPr lang="en-US" altLang="ja-JP" sz="3200" b="0" i="1" smtClean="0">
                          <a:solidFill>
                            <a:prstClr val="black"/>
                          </a:solidFill>
                          <a:latin typeface="Cambria Math" panose="02040503050406030204" pitchFamily="18" charset="0"/>
                          <a:cs typeface="Times New Roman" panose="02020603050405020304" pitchFamily="18" charset="0"/>
                        </a:rPr>
                        <m:t>~</m:t>
                      </m:r>
                      <m:r>
                        <a:rPr lang="en-US" altLang="ja-JP" sz="3200" b="0" i="1" smtClean="0">
                          <a:solidFill>
                            <a:prstClr val="black"/>
                          </a:solidFill>
                          <a:latin typeface="Cambria Math" panose="02040503050406030204" pitchFamily="18" charset="0"/>
                          <a:cs typeface="Times New Roman" panose="02020603050405020304" pitchFamily="18" charset="0"/>
                        </a:rPr>
                        <m:t>𝑁</m:t>
                      </m:r>
                      <m:d>
                        <m:dPr>
                          <m:ctrlPr>
                            <a:rPr lang="en-US" altLang="ja-JP" sz="3200" b="0" i="1" smtClean="0">
                              <a:solidFill>
                                <a:prstClr val="black"/>
                              </a:solidFill>
                              <a:latin typeface="Cambria Math" panose="02040503050406030204" pitchFamily="18" charset="0"/>
                              <a:cs typeface="Times New Roman" panose="02020603050405020304" pitchFamily="18" charset="0"/>
                            </a:rPr>
                          </m:ctrlPr>
                        </m:dPr>
                        <m:e>
                          <m:acc>
                            <m:accPr>
                              <m:chr m:val="̂"/>
                              <m:ctrlPr>
                                <a:rPr lang="en-US" altLang="ja-JP" sz="3200" b="0" i="1" smtClean="0">
                                  <a:solidFill>
                                    <a:prstClr val="black"/>
                                  </a:solidFill>
                                  <a:latin typeface="Cambria Math" panose="02040503050406030204" pitchFamily="18" charset="0"/>
                                  <a:cs typeface="Times New Roman" panose="02020603050405020304" pitchFamily="18" charset="0"/>
                                </a:rPr>
                              </m:ctrlPr>
                            </m:accPr>
                            <m:e>
                              <m:r>
                                <a:rPr lang="en-US" altLang="ja-JP" sz="3200" b="0" i="1" smtClean="0">
                                  <a:solidFill>
                                    <a:prstClr val="black"/>
                                  </a:solidFill>
                                  <a:latin typeface="Cambria Math" panose="02040503050406030204" pitchFamily="18" charset="0"/>
                                  <a:cs typeface="Times New Roman" panose="02020603050405020304" pitchFamily="18" charset="0"/>
                                </a:rPr>
                                <m:t>𝑦</m:t>
                              </m:r>
                            </m:e>
                          </m:acc>
                          <m:r>
                            <a:rPr lang="en-US" altLang="ja-JP" sz="3200" b="0" i="1" smtClean="0">
                              <a:solidFill>
                                <a:prstClr val="black"/>
                              </a:solidFill>
                              <a:latin typeface="Cambria Math" panose="02040503050406030204" pitchFamily="18" charset="0"/>
                              <a:cs typeface="Times New Roman" panose="02020603050405020304" pitchFamily="18" charset="0"/>
                            </a:rPr>
                            <m:t>, </m:t>
                          </m:r>
                          <m:sSup>
                            <m:sSupPr>
                              <m:ctrlPr>
                                <a:rPr lang="en-US" altLang="ja-JP" sz="3200" b="0" i="1" smtClean="0">
                                  <a:solidFill>
                                    <a:prstClr val="black"/>
                                  </a:solidFill>
                                  <a:latin typeface="Cambria Math" panose="02040503050406030204" pitchFamily="18" charset="0"/>
                                  <a:cs typeface="Times New Roman" panose="02020603050405020304" pitchFamily="18" charset="0"/>
                                </a:rPr>
                              </m:ctrlPr>
                            </m:sSupPr>
                            <m:e>
                              <m:r>
                                <a:rPr lang="en-US" altLang="ja-JP" sz="3200" b="0" i="1" smtClean="0">
                                  <a:solidFill>
                                    <a:prstClr val="black"/>
                                  </a:solidFill>
                                  <a:latin typeface="Cambria Math" panose="02040503050406030204" pitchFamily="18" charset="0"/>
                                  <a:ea typeface="Cambria Math" panose="02040503050406030204" pitchFamily="18" charset="0"/>
                                  <a:cs typeface="Times New Roman" panose="02020603050405020304" pitchFamily="18" charset="0"/>
                                </a:rPr>
                                <m:t>𝜎</m:t>
                              </m:r>
                            </m:e>
                            <m:sup>
                              <m:r>
                                <a:rPr lang="en-US" altLang="ja-JP" sz="3200" b="0" i="1" smtClean="0">
                                  <a:solidFill>
                                    <a:prstClr val="black"/>
                                  </a:solidFill>
                                  <a:latin typeface="Cambria Math" panose="02040503050406030204" pitchFamily="18" charset="0"/>
                                  <a:cs typeface="Times New Roman" panose="02020603050405020304" pitchFamily="18" charset="0"/>
                                </a:rPr>
                                <m:t>2</m:t>
                              </m:r>
                            </m:sup>
                          </m:sSup>
                        </m:e>
                      </m:d>
                      <m:r>
                        <a:rPr lang="en-US" altLang="ja-JP" sz="3200" b="0" i="1" smtClean="0">
                          <a:solidFill>
                            <a:prstClr val="black"/>
                          </a:solidFill>
                          <a:latin typeface="Cambria Math" panose="02040503050406030204" pitchFamily="18" charset="0"/>
                          <a:cs typeface="Times New Roman" panose="02020603050405020304" pitchFamily="18" charset="0"/>
                        </a:rPr>
                        <m:t>,</m:t>
                      </m:r>
                    </m:oMath>
                  </m:oMathPara>
                </a14:m>
                <a:endParaRPr lang="en-US" altLang="ja-JP" sz="3200" b="0" i="1" dirty="0">
                  <a:solidFill>
                    <a:prstClr val="black"/>
                  </a:solidFill>
                  <a:latin typeface="Times New Roman" panose="02020603050405020304" pitchFamily="18" charset="0"/>
                  <a:cs typeface="Times New Roman" panose="02020603050405020304" pitchFamily="18" charset="0"/>
                </a:endParaRPr>
              </a:p>
              <a:p>
                <a:pPr lvl="0">
                  <a:lnSpc>
                    <a:spcPct val="90000"/>
                  </a:lnSpc>
                  <a:spcBef>
                    <a:spcPts val="1000"/>
                  </a:spcBef>
                </a:pPr>
                <a:endParaRPr lang="en-US" altLang="ja-JP" b="0" i="1" dirty="0">
                  <a:solidFill>
                    <a:prstClr val="black"/>
                  </a:solidFill>
                  <a:latin typeface="Times New Roman" panose="02020603050405020304" pitchFamily="18" charset="0"/>
                  <a:cs typeface="Times New Roman" panose="02020603050405020304" pitchFamily="18" charset="0"/>
                </a:endParaRPr>
              </a:p>
              <a:p>
                <a:pPr lvl="0">
                  <a:lnSpc>
                    <a:spcPct val="90000"/>
                  </a:lnSpc>
                  <a:spcBef>
                    <a:spcPts val="1000"/>
                  </a:spcBef>
                </a:pPr>
                <a14:m>
                  <m:oMathPara xmlns:m="http://schemas.openxmlformats.org/officeDocument/2006/math">
                    <m:oMathParaPr>
                      <m:jc m:val="centerGroup"/>
                    </m:oMathParaPr>
                    <m:oMath xmlns:m="http://schemas.openxmlformats.org/officeDocument/2006/math">
                      <m:acc>
                        <m:accPr>
                          <m:chr m:val="̂"/>
                          <m:ctrlPr>
                            <a:rPr lang="en-US" altLang="ja-JP" sz="3200" i="1" smtClean="0">
                              <a:latin typeface="Cambria Math" panose="02040503050406030204" pitchFamily="18" charset="0"/>
                              <a:cs typeface="Times New Roman" panose="02020603050405020304" pitchFamily="18" charset="0"/>
                            </a:rPr>
                          </m:ctrlPr>
                        </m:accPr>
                        <m:e>
                          <m:r>
                            <a:rPr lang="en-US" altLang="ja-JP" sz="3200" b="0" i="1" smtClean="0">
                              <a:latin typeface="Cambria Math" panose="02040503050406030204" pitchFamily="18" charset="0"/>
                              <a:cs typeface="Times New Roman" panose="02020603050405020304" pitchFamily="18" charset="0"/>
                            </a:rPr>
                            <m:t>𝑦</m:t>
                          </m:r>
                        </m:e>
                      </m:acc>
                      <m:r>
                        <a:rPr lang="en-US" altLang="ja-JP" sz="3200" b="0" i="1" smtClean="0">
                          <a:latin typeface="Cambria Math" panose="02040503050406030204" pitchFamily="18" charset="0"/>
                          <a:cs typeface="Times New Roman" panose="02020603050405020304" pitchFamily="18" charset="0"/>
                        </a:rPr>
                        <m:t>=</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𝛽</m:t>
                          </m:r>
                        </m:e>
                        <m:sub>
                          <m:r>
                            <a:rPr lang="en-US" altLang="ja-JP" sz="3200" b="0" i="1" smtClean="0">
                              <a:latin typeface="Cambria Math" panose="02040503050406030204" pitchFamily="18" charset="0"/>
                              <a:cs typeface="Times New Roman" panose="02020603050405020304" pitchFamily="18" charset="0"/>
                            </a:rPr>
                            <m:t>0</m:t>
                          </m:r>
                        </m:sub>
                      </m:sSub>
                      <m:r>
                        <a:rPr lang="en-US" altLang="ja-JP" sz="3200" b="0" i="1" smtClean="0">
                          <a:latin typeface="Cambria Math" panose="02040503050406030204" pitchFamily="18" charset="0"/>
                          <a:cs typeface="Times New Roman" panose="02020603050405020304" pitchFamily="18" charset="0"/>
                        </a:rPr>
                        <m:t>+</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𝛽</m:t>
                          </m:r>
                        </m:e>
                        <m:sub>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1</m:t>
                          </m:r>
                        </m:sub>
                      </m:sSub>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cs typeface="Times New Roman" panose="02020603050405020304" pitchFamily="18" charset="0"/>
                            </a:rPr>
                            <m:t>𝑥</m:t>
                          </m:r>
                        </m:e>
                        <m:sub>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ja-JP" sz="3200" b="0" i="1" smtClean="0">
                          <a:latin typeface="Cambria Math" panose="02040503050406030204" pitchFamily="18" charset="0"/>
                          <a:cs typeface="Times New Roman" panose="02020603050405020304" pitchFamily="18" charset="0"/>
                        </a:rPr>
                        <m:t>+</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𝛽</m:t>
                          </m:r>
                        </m:e>
                        <m:sub>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2</m:t>
                          </m:r>
                        </m:sub>
                      </m:sSub>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cs typeface="Times New Roman" panose="02020603050405020304" pitchFamily="18" charset="0"/>
                            </a:rPr>
                            <m:t>𝑥</m:t>
                          </m:r>
                        </m:e>
                        <m:sub>
                          <m:r>
                            <a:rPr lang="en-US" altLang="ja-JP" sz="3200" b="0" i="1" smtClean="0">
                              <a:latin typeface="Cambria Math" panose="02040503050406030204" pitchFamily="18" charset="0"/>
                              <a:cs typeface="Times New Roman" panose="02020603050405020304" pitchFamily="18" charset="0"/>
                            </a:rPr>
                            <m:t>2</m:t>
                          </m:r>
                        </m:sub>
                      </m:sSub>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ja-JP" sz="3200" b="0" i="0" smtClean="0">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altLang="ja-JP" sz="3200" dirty="0">
                  <a:latin typeface="Times New Roman" panose="02020603050405020304" pitchFamily="18" charset="0"/>
                  <a:cs typeface="Times New Roman" panose="02020603050405020304" pitchFamily="18" charset="0"/>
                </a:endParaRPr>
              </a:p>
              <a:p>
                <a:endParaRPr lang="en-US" altLang="ja-JP" sz="3200" dirty="0">
                  <a:latin typeface="Times New Roman" panose="02020603050405020304" pitchFamily="18" charset="0"/>
                  <a:cs typeface="Times New Roman" panose="02020603050405020304" pitchFamily="18" charset="0"/>
                </a:endParaRPr>
              </a:p>
              <a:p>
                <a:endParaRPr lang="en-US" altLang="ja-JP" sz="2800" dirty="0">
                  <a:latin typeface="Times New Roman" panose="02020603050405020304" pitchFamily="18" charset="0"/>
                  <a:cs typeface="Times New Roman" panose="02020603050405020304" pitchFamily="18" charset="0"/>
                </a:endParaRPr>
              </a:p>
            </p:txBody>
          </p:sp>
        </mc:Choice>
        <mc:Fallback xmlns="">
          <p:sp>
            <p:nvSpPr>
              <p:cNvPr id="5" name="テキスト ボックス 4">
                <a:extLst>
                  <a:ext uri="{FF2B5EF4-FFF2-40B4-BE49-F238E27FC236}">
                    <a16:creationId xmlns:a16="http://schemas.microsoft.com/office/drawing/2014/main" id="{362626EC-D9E5-3140-8474-F376FBEB5613}"/>
                  </a:ext>
                </a:extLst>
              </p:cNvPr>
              <p:cNvSpPr txBox="1">
                <a:spLocks noRot="1" noChangeAspect="1" noMove="1" noResize="1" noEditPoints="1" noAdjustHandles="1" noChangeArrowheads="1" noChangeShapeType="1" noTextEdit="1"/>
              </p:cNvSpPr>
              <p:nvPr/>
            </p:nvSpPr>
            <p:spPr>
              <a:xfrm>
                <a:off x="198768" y="2660174"/>
                <a:ext cx="7468711" cy="3572260"/>
              </a:xfrm>
              <a:prstGeom prst="rect">
                <a:avLst/>
              </a:prstGeom>
              <a:blipFill>
                <a:blip r:embed="rId2"/>
                <a:stretch>
                  <a:fillRect l="-1358" t="-1413" r="-679"/>
                </a:stretch>
              </a:blipFill>
            </p:spPr>
            <p:txBody>
              <a:bodyPr/>
              <a:lstStyle/>
              <a:p>
                <a:r>
                  <a:rPr lang="ja-JP" altLang="en-US">
                    <a:noFill/>
                  </a:rPr>
                  <a:t> </a:t>
                </a:r>
              </a:p>
            </p:txBody>
          </p:sp>
        </mc:Fallback>
      </mc:AlternateContent>
      <p:pic>
        <p:nvPicPr>
          <p:cNvPr id="6" name="図 5">
            <a:extLst>
              <a:ext uri="{FF2B5EF4-FFF2-40B4-BE49-F238E27FC236}">
                <a16:creationId xmlns:a16="http://schemas.microsoft.com/office/drawing/2014/main" id="{0B7F4971-20D1-DB4B-837B-DDF09E93246C}"/>
              </a:ext>
            </a:extLst>
          </p:cNvPr>
          <p:cNvPicPr>
            <a:picLocks noChangeAspect="1"/>
          </p:cNvPicPr>
          <p:nvPr/>
        </p:nvPicPr>
        <p:blipFill>
          <a:blip r:embed="rId3"/>
          <a:stretch>
            <a:fillRect/>
          </a:stretch>
        </p:blipFill>
        <p:spPr>
          <a:xfrm>
            <a:off x="7653541" y="1234734"/>
            <a:ext cx="4200087" cy="4893922"/>
          </a:xfrm>
          <a:prstGeom prst="rect">
            <a:avLst/>
          </a:prstGeom>
        </p:spPr>
      </p:pic>
      <p:sp>
        <p:nvSpPr>
          <p:cNvPr id="7" name="テキスト ボックス 6">
            <a:extLst>
              <a:ext uri="{FF2B5EF4-FFF2-40B4-BE49-F238E27FC236}">
                <a16:creationId xmlns:a16="http://schemas.microsoft.com/office/drawing/2014/main" id="{9D24EC40-1DCC-004A-B844-0904AEC96361}"/>
              </a:ext>
            </a:extLst>
          </p:cNvPr>
          <p:cNvSpPr txBox="1"/>
          <p:nvPr/>
        </p:nvSpPr>
        <p:spPr>
          <a:xfrm>
            <a:off x="7747756" y="4841773"/>
            <a:ext cx="543739" cy="369332"/>
          </a:xfrm>
          <a:prstGeom prst="rect">
            <a:avLst/>
          </a:prstGeom>
          <a:noFill/>
        </p:spPr>
        <p:txBody>
          <a:bodyPr wrap="none" rtlCol="0">
            <a:spAutoFit/>
          </a:bodyPr>
          <a:lstStyle/>
          <a:p>
            <a:r>
              <a:rPr kumimoji="1" lang="ja-JP" altLang="en-US"/>
              <a:t>船</a:t>
            </a:r>
            <a:r>
              <a:rPr kumimoji="1" lang="en-US" altLang="ja-JP" dirty="0"/>
              <a:t>1</a:t>
            </a:r>
            <a:endParaRPr kumimoji="1" lang="ja-JP" altLang="en-US"/>
          </a:p>
        </p:txBody>
      </p:sp>
      <p:sp>
        <p:nvSpPr>
          <p:cNvPr id="8" name="テキスト ボックス 7">
            <a:extLst>
              <a:ext uri="{FF2B5EF4-FFF2-40B4-BE49-F238E27FC236}">
                <a16:creationId xmlns:a16="http://schemas.microsoft.com/office/drawing/2014/main" id="{BCC7EF3A-6791-4F41-8449-1F3A34C65825}"/>
              </a:ext>
            </a:extLst>
          </p:cNvPr>
          <p:cNvSpPr txBox="1"/>
          <p:nvPr/>
        </p:nvSpPr>
        <p:spPr>
          <a:xfrm>
            <a:off x="7747757" y="4134115"/>
            <a:ext cx="543739" cy="369332"/>
          </a:xfrm>
          <a:prstGeom prst="rect">
            <a:avLst/>
          </a:prstGeom>
          <a:noFill/>
        </p:spPr>
        <p:txBody>
          <a:bodyPr wrap="none" rtlCol="0">
            <a:spAutoFit/>
          </a:bodyPr>
          <a:lstStyle/>
          <a:p>
            <a:r>
              <a:rPr kumimoji="1" lang="ja-JP" altLang="en-US"/>
              <a:t>船</a:t>
            </a:r>
            <a:r>
              <a:rPr lang="en-US" altLang="ja-JP" dirty="0"/>
              <a:t>2</a:t>
            </a:r>
            <a:endParaRPr kumimoji="1" lang="ja-JP" altLang="en-US"/>
          </a:p>
        </p:txBody>
      </p:sp>
      <p:sp>
        <p:nvSpPr>
          <p:cNvPr id="9" name="テキスト ボックス 8">
            <a:extLst>
              <a:ext uri="{FF2B5EF4-FFF2-40B4-BE49-F238E27FC236}">
                <a16:creationId xmlns:a16="http://schemas.microsoft.com/office/drawing/2014/main" id="{853EA43F-CC73-1E45-8792-FB8D8785BB14}"/>
              </a:ext>
            </a:extLst>
          </p:cNvPr>
          <p:cNvSpPr txBox="1"/>
          <p:nvPr/>
        </p:nvSpPr>
        <p:spPr>
          <a:xfrm>
            <a:off x="7747758" y="3426457"/>
            <a:ext cx="543739" cy="369332"/>
          </a:xfrm>
          <a:prstGeom prst="rect">
            <a:avLst/>
          </a:prstGeom>
          <a:noFill/>
        </p:spPr>
        <p:txBody>
          <a:bodyPr wrap="none" rtlCol="0">
            <a:spAutoFit/>
          </a:bodyPr>
          <a:lstStyle/>
          <a:p>
            <a:r>
              <a:rPr kumimoji="1" lang="ja-JP" altLang="en-US"/>
              <a:t>船</a:t>
            </a:r>
            <a:r>
              <a:rPr lang="en-US" altLang="ja-JP" dirty="0"/>
              <a:t>3</a:t>
            </a:r>
            <a:endParaRPr kumimoji="1" lang="ja-JP" altLang="en-US"/>
          </a:p>
        </p:txBody>
      </p:sp>
    </p:spTree>
    <p:extLst>
      <p:ext uri="{BB962C8B-B14F-4D97-AF65-F5344CB8AC3E}">
        <p14:creationId xmlns:p14="http://schemas.microsoft.com/office/powerpoint/2010/main" val="34818351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29975F-58A9-BC47-8548-57118D8F0DE6}"/>
              </a:ext>
            </a:extLst>
          </p:cNvPr>
          <p:cNvSpPr>
            <a:spLocks noGrp="1"/>
          </p:cNvSpPr>
          <p:nvPr>
            <p:ph type="title"/>
          </p:nvPr>
        </p:nvSpPr>
        <p:spPr/>
        <p:txBody>
          <a:bodyPr/>
          <a:lstStyle/>
          <a:p>
            <a:r>
              <a:rPr kumimoji="1" lang="ja-JP" altLang="en-US"/>
              <a:t>一般化線形モデル（</a:t>
            </a:r>
            <a:r>
              <a:rPr kumimoji="1" lang="en-US" altLang="ja-JP" dirty="0"/>
              <a:t>GLM</a:t>
            </a:r>
            <a:r>
              <a:rPr kumimoji="1" lang="ja-JP" altLang="en-US"/>
              <a:t>）</a:t>
            </a:r>
          </a:p>
        </p:txBody>
      </p:sp>
      <p:pic>
        <p:nvPicPr>
          <p:cNvPr id="18" name="図 17">
            <a:extLst>
              <a:ext uri="{FF2B5EF4-FFF2-40B4-BE49-F238E27FC236}">
                <a16:creationId xmlns:a16="http://schemas.microsoft.com/office/drawing/2014/main" id="{B62D238B-2827-0348-9A18-91C45987BF53}"/>
              </a:ext>
            </a:extLst>
          </p:cNvPr>
          <p:cNvPicPr>
            <a:picLocks noChangeAspect="1"/>
          </p:cNvPicPr>
          <p:nvPr/>
        </p:nvPicPr>
        <p:blipFill>
          <a:blip r:embed="rId2"/>
          <a:stretch>
            <a:fillRect/>
          </a:stretch>
        </p:blipFill>
        <p:spPr>
          <a:xfrm>
            <a:off x="7346886" y="2667922"/>
            <a:ext cx="4320641" cy="2951843"/>
          </a:xfrm>
          <a:prstGeom prst="rect">
            <a:avLst/>
          </a:prstGeom>
        </p:spPr>
      </p:pic>
      <p:sp>
        <p:nvSpPr>
          <p:cNvPr id="19" name="テキスト ボックス 18">
            <a:extLst>
              <a:ext uri="{FF2B5EF4-FFF2-40B4-BE49-F238E27FC236}">
                <a16:creationId xmlns:a16="http://schemas.microsoft.com/office/drawing/2014/main" id="{78380E8C-C773-9F49-B59E-20BE00458972}"/>
              </a:ext>
            </a:extLst>
          </p:cNvPr>
          <p:cNvSpPr txBox="1"/>
          <p:nvPr/>
        </p:nvSpPr>
        <p:spPr>
          <a:xfrm rot="16200000">
            <a:off x="6909606" y="3737244"/>
            <a:ext cx="800219" cy="338554"/>
          </a:xfrm>
          <a:prstGeom prst="rect">
            <a:avLst/>
          </a:prstGeom>
          <a:noFill/>
        </p:spPr>
        <p:txBody>
          <a:bodyPr wrap="none" rtlCol="0">
            <a:spAutoFit/>
          </a:bodyPr>
          <a:lstStyle/>
          <a:p>
            <a:r>
              <a:rPr kumimoji="1" lang="ja-JP" altLang="en-US" sz="1600">
                <a:latin typeface="Yu Gothic Medium" panose="020B0400000000000000" pitchFamily="34" charset="-128"/>
                <a:ea typeface="Yu Gothic Medium" panose="020B0400000000000000" pitchFamily="34" charset="-128"/>
              </a:rPr>
              <a:t>花の数</a:t>
            </a:r>
          </a:p>
        </p:txBody>
      </p:sp>
      <mc:AlternateContent xmlns:mc="http://schemas.openxmlformats.org/markup-compatibility/2006" xmlns:a14="http://schemas.microsoft.com/office/drawing/2010/main">
        <mc:Choice Requires="a14">
          <p:sp>
            <p:nvSpPr>
              <p:cNvPr id="20" name="正方形/長方形 19">
                <a:extLst>
                  <a:ext uri="{FF2B5EF4-FFF2-40B4-BE49-F238E27FC236}">
                    <a16:creationId xmlns:a16="http://schemas.microsoft.com/office/drawing/2014/main" id="{277387A5-884F-334C-A9DC-2C2467425E11}"/>
                  </a:ext>
                </a:extLst>
              </p:cNvPr>
              <p:cNvSpPr/>
              <p:nvPr/>
            </p:nvSpPr>
            <p:spPr>
              <a:xfrm>
                <a:off x="8178354" y="1083508"/>
                <a:ext cx="3393639" cy="1586973"/>
              </a:xfrm>
              <a:prstGeom prst="rect">
                <a:avLst/>
              </a:prstGeom>
              <a:ln>
                <a:solidFill>
                  <a:srgbClr val="FF0000"/>
                </a:solidFill>
              </a:ln>
            </p:spPr>
            <p:txBody>
              <a:bodyPr wrap="square">
                <a:spAutoFit/>
              </a:bodyPr>
              <a:lstStyle/>
              <a:p>
                <a:r>
                  <a:rPr lang="ja-JP" altLang="en-US" sz="2400">
                    <a:latin typeface="+mn-ea"/>
                  </a:rPr>
                  <a:t>平均：</a:t>
                </a:r>
                <a:endParaRPr lang="en-US" altLang="ja-JP" sz="2400" dirty="0">
                  <a:latin typeface="+mn-ea"/>
                </a:endParaRPr>
              </a:p>
              <a:p>
                <a14:m>
                  <m:oMath xmlns:m="http://schemas.openxmlformats.org/officeDocument/2006/math">
                    <m:acc>
                      <m:accPr>
                        <m:chr m:val="̂"/>
                        <m:ctrlPr>
                          <a:rPr lang="en-US" altLang="ja-JP" sz="2400" i="1" smtClean="0">
                            <a:latin typeface="Cambria Math" panose="02040503050406030204" pitchFamily="18" charset="0"/>
                            <a:cs typeface="Times New Roman" panose="02020603050405020304" pitchFamily="18" charset="0"/>
                          </a:rPr>
                        </m:ctrlPr>
                      </m:accPr>
                      <m:e>
                        <m:r>
                          <a:rPr lang="en-US" altLang="ja-JP" sz="2400" b="0" i="1" smtClean="0">
                            <a:latin typeface="Cambria Math" panose="02040503050406030204" pitchFamily="18" charset="0"/>
                            <a:cs typeface="Times New Roman" panose="02020603050405020304" pitchFamily="18" charset="0"/>
                          </a:rPr>
                          <m:t>𝑦</m:t>
                        </m:r>
                      </m:e>
                    </m:acc>
                  </m:oMath>
                </a14:m>
                <a:r>
                  <a:rPr lang="en-US" altLang="ja-JP" sz="2400" dirty="0"/>
                  <a:t>= </a:t>
                </a:r>
                <a14:m>
                  <m:oMath xmlns:m="http://schemas.openxmlformats.org/officeDocument/2006/math">
                    <m:sSup>
                      <m:sSupPr>
                        <m:ctrlPr>
                          <a:rPr lang="en-US" altLang="ja-JP" sz="2400" i="1">
                            <a:latin typeface="Cambria Math" panose="02040503050406030204" pitchFamily="18" charset="0"/>
                          </a:rPr>
                        </m:ctrlPr>
                      </m:sSupPr>
                      <m:e>
                        <m:r>
                          <a:rPr lang="en-US" altLang="ja-JP" sz="2400" i="1">
                            <a:latin typeface="Cambria Math" panose="02040503050406030204" pitchFamily="18" charset="0"/>
                          </a:rPr>
                          <m:t>𝑒</m:t>
                        </m:r>
                      </m:e>
                      <m:sup>
                        <m:sSub>
                          <m:sSubPr>
                            <m:ctrlPr>
                              <a:rPr lang="en-US" altLang="ja-JP" sz="2400" i="1">
                                <a:latin typeface="Cambria Math" panose="02040503050406030204" pitchFamily="18" charset="0"/>
                              </a:rPr>
                            </m:ctrlPr>
                          </m:sSubPr>
                          <m:e>
                            <m:r>
                              <a:rPr lang="en-US" altLang="ja-JP" sz="2400" i="1">
                                <a:latin typeface="Cambria Math" panose="02040503050406030204" pitchFamily="18" charset="0"/>
                                <a:ea typeface="Cambria Math" panose="02040503050406030204" pitchFamily="18" charset="0"/>
                              </a:rPr>
                              <m:t>𝛽</m:t>
                            </m:r>
                          </m:e>
                          <m:sub>
                            <m:r>
                              <a:rPr lang="en-US" altLang="ja-JP" sz="2400" i="1">
                                <a:latin typeface="Cambria Math" panose="02040503050406030204" pitchFamily="18" charset="0"/>
                              </a:rPr>
                              <m:t>0</m:t>
                            </m:r>
                          </m:sub>
                        </m:sSub>
                        <m:r>
                          <a:rPr lang="en-US" altLang="ja-JP" sz="2400" i="1">
                            <a:latin typeface="Cambria Math" panose="02040503050406030204" pitchFamily="18" charset="0"/>
                          </a:rPr>
                          <m:t>+ </m:t>
                        </m:r>
                        <m:sSub>
                          <m:sSubPr>
                            <m:ctrlPr>
                              <a:rPr lang="en-US" altLang="ja-JP" sz="2400" i="1">
                                <a:latin typeface="Cambria Math" panose="02040503050406030204" pitchFamily="18" charset="0"/>
                              </a:rPr>
                            </m:ctrlPr>
                          </m:sSubPr>
                          <m:e>
                            <m:r>
                              <a:rPr lang="en-US" altLang="ja-JP" sz="2400" i="1">
                                <a:latin typeface="Cambria Math" panose="02040503050406030204" pitchFamily="18" charset="0"/>
                                <a:ea typeface="Cambria Math" panose="02040503050406030204" pitchFamily="18" charset="0"/>
                              </a:rPr>
                              <m:t>𝛽</m:t>
                            </m:r>
                          </m:e>
                          <m:sub>
                            <m:r>
                              <a:rPr lang="en-US" altLang="ja-JP" sz="2400" i="1">
                                <a:latin typeface="Cambria Math" panose="02040503050406030204" pitchFamily="18" charset="0"/>
                              </a:rPr>
                              <m:t>1</m:t>
                            </m:r>
                          </m:sub>
                        </m:sSub>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𝑥</m:t>
                            </m:r>
                          </m:e>
                          <m:sub>
                            <m:r>
                              <a:rPr lang="en-US" altLang="ja-JP" sz="2400" i="1">
                                <a:latin typeface="Cambria Math" panose="02040503050406030204" pitchFamily="18" charset="0"/>
                              </a:rPr>
                              <m:t>1</m:t>
                            </m:r>
                          </m:sub>
                        </m:sSub>
                        <m:r>
                          <a:rPr lang="en-US" altLang="ja-JP" sz="2400" i="1">
                            <a:latin typeface="Cambria Math" panose="02040503050406030204" pitchFamily="18" charset="0"/>
                          </a:rPr>
                          <m:t>+…</m:t>
                        </m:r>
                      </m:sup>
                    </m:sSup>
                  </m:oMath>
                </a14:m>
                <a:endParaRPr lang="en-US" altLang="ja-JP" sz="2400" dirty="0"/>
              </a:p>
              <a:p>
                <a:pPr/>
                <a14:m>
                  <m:oMathPara xmlns:m="http://schemas.openxmlformats.org/officeDocument/2006/math">
                    <m:oMathParaPr>
                      <m:jc m:val="centerGroup"/>
                    </m:oMathParaPr>
                    <m:oMath xmlns:m="http://schemas.openxmlformats.org/officeDocument/2006/math">
                      <m:r>
                        <a:rPr lang="ja-JP" altLang="en-US" sz="2400" i="1" smtClean="0">
                          <a:latin typeface="Cambria Math" panose="02040503050406030204" pitchFamily="18" charset="0"/>
                        </a:rPr>
                        <m:t>⟺</m:t>
                      </m:r>
                    </m:oMath>
                  </m:oMathPara>
                </a14:m>
                <a:endParaRPr lang="en-US" altLang="ja-JP" sz="2400" dirty="0"/>
              </a:p>
              <a:p>
                <a:pPr/>
                <a14:m>
                  <m:oMathPara xmlns:m="http://schemas.openxmlformats.org/officeDocument/2006/math">
                    <m:oMathParaPr>
                      <m:jc m:val="centerGroup"/>
                    </m:oMathParaPr>
                    <m:oMath xmlns:m="http://schemas.openxmlformats.org/officeDocument/2006/math">
                      <m:func>
                        <m:funcPr>
                          <m:ctrlPr>
                            <a:rPr lang="en-US" altLang="ja-JP" sz="2400" b="0" i="1" smtClean="0">
                              <a:latin typeface="Cambria Math" panose="02040503050406030204" pitchFamily="18" charset="0"/>
                            </a:rPr>
                          </m:ctrlPr>
                        </m:funcPr>
                        <m:fName>
                          <m:r>
                            <m:rPr>
                              <m:sty m:val="p"/>
                            </m:rPr>
                            <a:rPr lang="en-US" altLang="ja-JP" sz="2400" b="0" i="0" smtClean="0">
                              <a:latin typeface="Cambria Math" panose="02040503050406030204" pitchFamily="18" charset="0"/>
                            </a:rPr>
                            <m:t>log</m:t>
                          </m:r>
                        </m:fName>
                        <m:e>
                          <m:d>
                            <m:dPr>
                              <m:ctrlPr>
                                <a:rPr lang="en-US" altLang="ja-JP" sz="2400" b="0" i="1" smtClean="0">
                                  <a:latin typeface="Cambria Math" panose="02040503050406030204" pitchFamily="18" charset="0"/>
                                </a:rPr>
                              </m:ctrlPr>
                            </m:dPr>
                            <m:e>
                              <m:acc>
                                <m:accPr>
                                  <m:chr m:val="̂"/>
                                  <m:ctrlPr>
                                    <a:rPr lang="en-US" altLang="ja-JP" sz="2400" i="1" smtClean="0">
                                      <a:latin typeface="Cambria Math" panose="02040503050406030204" pitchFamily="18" charset="0"/>
                                      <a:cs typeface="Times New Roman" panose="02020603050405020304" pitchFamily="18" charset="0"/>
                                    </a:rPr>
                                  </m:ctrlPr>
                                </m:accPr>
                                <m:e>
                                  <m:r>
                                    <a:rPr lang="en-US" altLang="ja-JP" sz="2400" b="0" i="1" smtClean="0">
                                      <a:latin typeface="Cambria Math" panose="02040503050406030204" pitchFamily="18" charset="0"/>
                                      <a:cs typeface="Times New Roman" panose="02020603050405020304" pitchFamily="18" charset="0"/>
                                    </a:rPr>
                                    <m:t>𝑦</m:t>
                                  </m:r>
                                </m:e>
                              </m:acc>
                            </m:e>
                          </m:d>
                        </m:e>
                      </m:func>
                      <m:r>
                        <a:rPr lang="en-US" altLang="ja-JP" sz="2400" b="0" i="1" smtClean="0">
                          <a:latin typeface="Cambria Math" panose="02040503050406030204" pitchFamily="18" charset="0"/>
                        </a:rPr>
                        <m:t>=</m:t>
                      </m:r>
                      <m:sSub>
                        <m:sSubPr>
                          <m:ctrlPr>
                            <a:rPr lang="en-US" altLang="ja-JP" sz="2400" i="1" smtClean="0">
                              <a:latin typeface="Cambria Math" panose="02040503050406030204" pitchFamily="18" charset="0"/>
                            </a:rPr>
                          </m:ctrlPr>
                        </m:sSubPr>
                        <m:e>
                          <m:r>
                            <a:rPr lang="en-US" altLang="ja-JP" sz="2400" i="1">
                              <a:latin typeface="Cambria Math" panose="02040503050406030204" pitchFamily="18" charset="0"/>
                              <a:ea typeface="Cambria Math" panose="02040503050406030204" pitchFamily="18" charset="0"/>
                            </a:rPr>
                            <m:t>𝛽</m:t>
                          </m:r>
                        </m:e>
                        <m:sub>
                          <m:r>
                            <a:rPr lang="en-US" altLang="ja-JP" sz="2400" i="1">
                              <a:latin typeface="Cambria Math" panose="02040503050406030204" pitchFamily="18" charset="0"/>
                            </a:rPr>
                            <m:t>0</m:t>
                          </m:r>
                        </m:sub>
                      </m:sSub>
                      <m:r>
                        <a:rPr lang="en-US" altLang="ja-JP" sz="2400" i="1">
                          <a:latin typeface="Cambria Math" panose="02040503050406030204" pitchFamily="18" charset="0"/>
                        </a:rPr>
                        <m:t>+ </m:t>
                      </m:r>
                      <m:sSub>
                        <m:sSubPr>
                          <m:ctrlPr>
                            <a:rPr lang="en-US" altLang="ja-JP" sz="2400" i="1">
                              <a:latin typeface="Cambria Math" panose="02040503050406030204" pitchFamily="18" charset="0"/>
                            </a:rPr>
                          </m:ctrlPr>
                        </m:sSubPr>
                        <m:e>
                          <m:r>
                            <a:rPr lang="en-US" altLang="ja-JP" sz="2400" i="1">
                              <a:latin typeface="Cambria Math" panose="02040503050406030204" pitchFamily="18" charset="0"/>
                              <a:ea typeface="Cambria Math" panose="02040503050406030204" pitchFamily="18" charset="0"/>
                            </a:rPr>
                            <m:t>𝛽</m:t>
                          </m:r>
                        </m:e>
                        <m:sub>
                          <m:r>
                            <a:rPr lang="en-US" altLang="ja-JP" sz="2400" i="1">
                              <a:latin typeface="Cambria Math" panose="02040503050406030204" pitchFamily="18" charset="0"/>
                            </a:rPr>
                            <m:t>1</m:t>
                          </m:r>
                        </m:sub>
                      </m:sSub>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𝑥</m:t>
                          </m:r>
                        </m:e>
                        <m:sub>
                          <m:r>
                            <a:rPr lang="en-US" altLang="ja-JP" sz="2400" i="1">
                              <a:latin typeface="Cambria Math" panose="02040503050406030204" pitchFamily="18" charset="0"/>
                            </a:rPr>
                            <m:t>1</m:t>
                          </m:r>
                        </m:sub>
                      </m:sSub>
                      <m:r>
                        <a:rPr lang="en-US" altLang="ja-JP" sz="2400" i="1">
                          <a:latin typeface="Cambria Math" panose="02040503050406030204" pitchFamily="18" charset="0"/>
                        </a:rPr>
                        <m:t>+…</m:t>
                      </m:r>
                    </m:oMath>
                  </m:oMathPara>
                </a14:m>
                <a:endParaRPr lang="ja-JP" altLang="en-US" sz="2400"/>
              </a:p>
            </p:txBody>
          </p:sp>
        </mc:Choice>
        <mc:Fallback xmlns="">
          <p:sp>
            <p:nvSpPr>
              <p:cNvPr id="20" name="正方形/長方形 19">
                <a:extLst>
                  <a:ext uri="{FF2B5EF4-FFF2-40B4-BE49-F238E27FC236}">
                    <a16:creationId xmlns:a16="http://schemas.microsoft.com/office/drawing/2014/main" id="{277387A5-884F-334C-A9DC-2C2467425E11}"/>
                  </a:ext>
                </a:extLst>
              </p:cNvPr>
              <p:cNvSpPr>
                <a:spLocks noRot="1" noChangeAspect="1" noMove="1" noResize="1" noEditPoints="1" noAdjustHandles="1" noChangeArrowheads="1" noChangeShapeType="1" noTextEdit="1"/>
              </p:cNvSpPr>
              <p:nvPr/>
            </p:nvSpPr>
            <p:spPr>
              <a:xfrm>
                <a:off x="8178354" y="1083508"/>
                <a:ext cx="3393639" cy="1586973"/>
              </a:xfrm>
              <a:prstGeom prst="rect">
                <a:avLst/>
              </a:prstGeom>
              <a:blipFill>
                <a:blip r:embed="rId3"/>
                <a:stretch>
                  <a:fillRect l="-2602" t="-2362" b="-3937"/>
                </a:stretch>
              </a:blipFill>
              <a:ln>
                <a:solidFill>
                  <a:srgbClr val="FF0000"/>
                </a:solidFill>
              </a:ln>
            </p:spPr>
            <p:txBody>
              <a:bodyPr/>
              <a:lstStyle/>
              <a:p>
                <a:r>
                  <a:rPr lang="ja-JP" altLang="en-US">
                    <a:noFill/>
                  </a:rPr>
                  <a:t> </a:t>
                </a:r>
              </a:p>
            </p:txBody>
          </p:sp>
        </mc:Fallback>
      </mc:AlternateContent>
      <p:cxnSp>
        <p:nvCxnSpPr>
          <p:cNvPr id="21" name="直線コネクタ 20">
            <a:extLst>
              <a:ext uri="{FF2B5EF4-FFF2-40B4-BE49-F238E27FC236}">
                <a16:creationId xmlns:a16="http://schemas.microsoft.com/office/drawing/2014/main" id="{A902ADE4-60B3-8349-AA7D-7241D6B295B8}"/>
              </a:ext>
            </a:extLst>
          </p:cNvPr>
          <p:cNvCxnSpPr>
            <a:cxnSpLocks/>
          </p:cNvCxnSpPr>
          <p:nvPr/>
        </p:nvCxnSpPr>
        <p:spPr>
          <a:xfrm>
            <a:off x="9507206" y="2667922"/>
            <a:ext cx="1008397" cy="1638709"/>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22" name="角丸四角形 21">
            <a:extLst>
              <a:ext uri="{FF2B5EF4-FFF2-40B4-BE49-F238E27FC236}">
                <a16:creationId xmlns:a16="http://schemas.microsoft.com/office/drawing/2014/main" id="{403B98E0-AD7D-494C-86DE-4C4C7796F5FF}"/>
              </a:ext>
            </a:extLst>
          </p:cNvPr>
          <p:cNvSpPr/>
          <p:nvPr/>
        </p:nvSpPr>
        <p:spPr>
          <a:xfrm rot="16200000">
            <a:off x="9829108" y="3641675"/>
            <a:ext cx="2193077" cy="396923"/>
          </a:xfrm>
          <a:prstGeom prst="roundRect">
            <a:avLst>
              <a:gd name="adj" fmla="val 50000"/>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3600" dirty="0">
              <a:latin typeface="ヒラギノ角ゴ ProN W3"/>
              <a:ea typeface="ヒラギノ角ゴ ProN W3"/>
              <a:cs typeface="ヒラギノ角ゴ ProN W3"/>
            </a:endParaRPr>
          </a:p>
        </p:txBody>
      </p:sp>
      <mc:AlternateContent xmlns:mc="http://schemas.openxmlformats.org/markup-compatibility/2006" xmlns:a14="http://schemas.microsoft.com/office/drawing/2010/main">
        <mc:Choice Requires="a14">
          <p:sp>
            <p:nvSpPr>
              <p:cNvPr id="23" name="テキスト ボックス 22">
                <a:extLst>
                  <a:ext uri="{FF2B5EF4-FFF2-40B4-BE49-F238E27FC236}">
                    <a16:creationId xmlns:a16="http://schemas.microsoft.com/office/drawing/2014/main" id="{EEF9453A-E2B7-914D-BC0E-4077FFDAA0E5}"/>
                  </a:ext>
                </a:extLst>
              </p:cNvPr>
              <p:cNvSpPr txBox="1"/>
              <p:nvPr/>
            </p:nvSpPr>
            <p:spPr>
              <a:xfrm>
                <a:off x="9095888" y="5719543"/>
                <a:ext cx="2830735" cy="852669"/>
              </a:xfrm>
              <a:prstGeom prst="rect">
                <a:avLst/>
              </a:prstGeom>
              <a:noFill/>
              <a:ln>
                <a:solidFill>
                  <a:srgbClr val="FF0000"/>
                </a:solidFill>
              </a:ln>
            </p:spPr>
            <p:txBody>
              <a:bodyPr wrap="square" rtlCol="0">
                <a:spAutoFit/>
              </a:bodyPr>
              <a:lstStyle/>
              <a:p>
                <a:r>
                  <a:rPr kumimoji="1" lang="ja-JP" altLang="en-US" sz="2400"/>
                  <a:t>誤差構造：</a:t>
                </a:r>
                <a:endParaRPr lang="en-US" altLang="ja-JP" sz="2400" dirty="0"/>
              </a:p>
              <a:p>
                <a:pPr/>
                <a14:m>
                  <m:oMathPara xmlns:m="http://schemas.openxmlformats.org/officeDocument/2006/math">
                    <m:oMathParaPr>
                      <m:jc m:val="centerGroup"/>
                    </m:oMathParaPr>
                    <m:oMath xmlns:m="http://schemas.openxmlformats.org/officeDocument/2006/math">
                      <m:r>
                        <a:rPr lang="en-US" altLang="ja-JP" sz="2400" i="1">
                          <a:latin typeface="Cambria Math" panose="02040503050406030204" pitchFamily="18" charset="0"/>
                        </a:rPr>
                        <m:t>𝑦</m:t>
                      </m:r>
                      <m:r>
                        <a:rPr lang="en-US" altLang="ja-JP" sz="2400" i="1">
                          <a:latin typeface="Cambria Math" panose="02040503050406030204" pitchFamily="18" charset="0"/>
                        </a:rPr>
                        <m:t> ~ </m:t>
                      </m:r>
                      <m:r>
                        <a:rPr lang="en-US" altLang="ja-JP" sz="2400" i="1">
                          <a:latin typeface="Cambria Math" panose="02040503050406030204" pitchFamily="18" charset="0"/>
                        </a:rPr>
                        <m:t>𝑃𝑜𝑖𝑠𝑠𝑜𝑛</m:t>
                      </m:r>
                      <m:r>
                        <a:rPr lang="en-US" altLang="ja-JP" sz="2400" b="0" i="1" smtClean="0">
                          <a:latin typeface="Cambria Math" panose="02040503050406030204" pitchFamily="18" charset="0"/>
                        </a:rPr>
                        <m:t>(</m:t>
                      </m:r>
                      <m:acc>
                        <m:accPr>
                          <m:chr m:val="̂"/>
                          <m:ctrlPr>
                            <a:rPr lang="en-US" altLang="ja-JP" sz="2400" i="1" smtClean="0">
                              <a:latin typeface="Cambria Math" panose="02040503050406030204" pitchFamily="18" charset="0"/>
                              <a:cs typeface="Times New Roman" panose="02020603050405020304" pitchFamily="18" charset="0"/>
                            </a:rPr>
                          </m:ctrlPr>
                        </m:accPr>
                        <m:e>
                          <m:r>
                            <a:rPr lang="en-US" altLang="ja-JP" sz="2400" b="0" i="1" smtClean="0">
                              <a:latin typeface="Cambria Math" panose="02040503050406030204" pitchFamily="18" charset="0"/>
                              <a:cs typeface="Times New Roman" panose="02020603050405020304" pitchFamily="18" charset="0"/>
                            </a:rPr>
                            <m:t>𝑦</m:t>
                          </m:r>
                        </m:e>
                      </m:acc>
                      <m:r>
                        <a:rPr lang="en-US" altLang="ja-JP" sz="2400" b="0" i="0" smtClean="0">
                          <a:latin typeface="Cambria Math" panose="02040503050406030204" pitchFamily="18" charset="0"/>
                          <a:cs typeface="Times New Roman" panose="02020603050405020304" pitchFamily="18" charset="0"/>
                        </a:rPr>
                        <m:t>)</m:t>
                      </m:r>
                    </m:oMath>
                  </m:oMathPara>
                </a14:m>
                <a:endParaRPr lang="en-US" altLang="ja-JP" sz="2400" dirty="0"/>
              </a:p>
            </p:txBody>
          </p:sp>
        </mc:Choice>
        <mc:Fallback xmlns="">
          <p:sp>
            <p:nvSpPr>
              <p:cNvPr id="23" name="テキスト ボックス 22">
                <a:extLst>
                  <a:ext uri="{FF2B5EF4-FFF2-40B4-BE49-F238E27FC236}">
                    <a16:creationId xmlns:a16="http://schemas.microsoft.com/office/drawing/2014/main" id="{EEF9453A-E2B7-914D-BC0E-4077FFDAA0E5}"/>
                  </a:ext>
                </a:extLst>
              </p:cNvPr>
              <p:cNvSpPr txBox="1">
                <a:spLocks noRot="1" noChangeAspect="1" noMove="1" noResize="1" noEditPoints="1" noAdjustHandles="1" noChangeArrowheads="1" noChangeShapeType="1" noTextEdit="1"/>
              </p:cNvSpPr>
              <p:nvPr/>
            </p:nvSpPr>
            <p:spPr>
              <a:xfrm>
                <a:off x="9095888" y="5719543"/>
                <a:ext cx="2830735" cy="852669"/>
              </a:xfrm>
              <a:prstGeom prst="rect">
                <a:avLst/>
              </a:prstGeom>
              <a:blipFill>
                <a:blip r:embed="rId4"/>
                <a:stretch>
                  <a:fillRect l="-3111" t="-4348" b="-5797"/>
                </a:stretch>
              </a:blipFill>
              <a:ln>
                <a:solidFill>
                  <a:srgbClr val="FF0000"/>
                </a:solidFill>
              </a:ln>
            </p:spPr>
            <p:txBody>
              <a:bodyPr/>
              <a:lstStyle/>
              <a:p>
                <a:r>
                  <a:rPr lang="ja-JP" altLang="en-US">
                    <a:noFill/>
                  </a:rPr>
                  <a:t> </a:t>
                </a:r>
              </a:p>
            </p:txBody>
          </p:sp>
        </mc:Fallback>
      </mc:AlternateContent>
      <p:cxnSp>
        <p:nvCxnSpPr>
          <p:cNvPr id="24" name="直線コネクタ 23">
            <a:extLst>
              <a:ext uri="{FF2B5EF4-FFF2-40B4-BE49-F238E27FC236}">
                <a16:creationId xmlns:a16="http://schemas.microsoft.com/office/drawing/2014/main" id="{5B0A4FD8-10FC-5F48-B25C-6E76718BF851}"/>
              </a:ext>
            </a:extLst>
          </p:cNvPr>
          <p:cNvCxnSpPr>
            <a:cxnSpLocks/>
            <a:endCxn id="23" idx="0"/>
          </p:cNvCxnSpPr>
          <p:nvPr/>
        </p:nvCxnSpPr>
        <p:spPr>
          <a:xfrm flipH="1">
            <a:off x="10511256" y="4963175"/>
            <a:ext cx="449190" cy="756368"/>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sp>
        <p:nvSpPr>
          <p:cNvPr id="25" name="テキスト ボックス 24">
            <a:extLst>
              <a:ext uri="{FF2B5EF4-FFF2-40B4-BE49-F238E27FC236}">
                <a16:creationId xmlns:a16="http://schemas.microsoft.com/office/drawing/2014/main" id="{73C23C16-8736-D241-8AD8-D62B5C4A0F8B}"/>
              </a:ext>
            </a:extLst>
          </p:cNvPr>
          <p:cNvSpPr txBox="1"/>
          <p:nvPr/>
        </p:nvSpPr>
        <p:spPr>
          <a:xfrm>
            <a:off x="9875174" y="6107556"/>
            <a:ext cx="184731" cy="369332"/>
          </a:xfrm>
          <a:prstGeom prst="rect">
            <a:avLst/>
          </a:prstGeom>
          <a:noFill/>
        </p:spPr>
        <p:txBody>
          <a:bodyPr wrap="none" rtlCol="0">
            <a:spAutoFit/>
          </a:bodyPr>
          <a:lstStyle/>
          <a:p>
            <a:endParaRPr kumimoji="1" lang="ja-JP" altLang="en-US"/>
          </a:p>
        </p:txBody>
      </p:sp>
      <mc:AlternateContent xmlns:mc="http://schemas.openxmlformats.org/markup-compatibility/2006" xmlns:a14="http://schemas.microsoft.com/office/drawing/2010/main">
        <mc:Choice Requires="a14">
          <p:sp>
            <p:nvSpPr>
              <p:cNvPr id="34" name="テキスト ボックス 33">
                <a:extLst>
                  <a:ext uri="{FF2B5EF4-FFF2-40B4-BE49-F238E27FC236}">
                    <a16:creationId xmlns:a16="http://schemas.microsoft.com/office/drawing/2014/main" id="{F36C8BBF-A37C-AC4A-85A6-F3B25462B3D7}"/>
                  </a:ext>
                </a:extLst>
              </p:cNvPr>
              <p:cNvSpPr txBox="1"/>
              <p:nvPr/>
            </p:nvSpPr>
            <p:spPr>
              <a:xfrm>
                <a:off x="60194" y="2140466"/>
                <a:ext cx="7226125" cy="4434034"/>
              </a:xfrm>
              <a:prstGeom prst="rect">
                <a:avLst/>
              </a:prstGeom>
              <a:noFill/>
            </p:spPr>
            <p:txBody>
              <a:bodyPr wrap="square" rtlCol="0">
                <a:spAutoFit/>
              </a:bodyPr>
              <a:lstStyle/>
              <a:p>
                <a:pPr marL="457200" indent="-457200">
                  <a:buFont typeface="Arial" panose="020B0604020202020204" pitchFamily="34" charset="0"/>
                  <a:buChar char="•"/>
                </a:pPr>
                <a:r>
                  <a:rPr lang="ja-JP" altLang="en-US" sz="2800">
                    <a:latin typeface="Times New Roman" panose="02020603050405020304" pitchFamily="18" charset="0"/>
                    <a:cs typeface="Times New Roman" panose="02020603050405020304" pitchFamily="18" charset="0"/>
                  </a:rPr>
                  <a:t>平均をリンク関数で変換し，線形予測子で表現できるようにする．</a:t>
                </a:r>
                <a:endParaRPr lang="en-US" altLang="ja-JP"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ja-JP" altLang="en-US" sz="2800">
                    <a:latin typeface="Times New Roman" panose="02020603050405020304" pitchFamily="18" charset="0"/>
                    <a:cs typeface="Times New Roman" panose="02020603050405020304" pitchFamily="18" charset="0"/>
                  </a:rPr>
                  <a:t>平均周りの誤差構造に任意の確率分布を使う．</a:t>
                </a:r>
                <a:endParaRPr lang="en-US" altLang="ja-JP" sz="2800" dirty="0">
                  <a:latin typeface="Times New Roman" panose="02020603050405020304" pitchFamily="18" charset="0"/>
                  <a:cs typeface="Times New Roman" panose="02020603050405020304" pitchFamily="18" charset="0"/>
                </a:endParaRPr>
              </a:p>
              <a:p>
                <a:endParaRPr lang="en-US" altLang="ja-JP" sz="2800" dirty="0">
                  <a:latin typeface="Times New Roman" panose="02020603050405020304" pitchFamily="18" charset="0"/>
                  <a:cs typeface="Times New Roman" panose="02020603050405020304" pitchFamily="18" charset="0"/>
                </a:endParaRPr>
              </a:p>
              <a:p>
                <a:pPr lvl="0">
                  <a:lnSpc>
                    <a:spcPct val="90000"/>
                  </a:lnSpc>
                  <a:spcBef>
                    <a:spcPts val="1000"/>
                  </a:spcBef>
                </a:pPr>
                <a14:m>
                  <m:oMathPara xmlns:m="http://schemas.openxmlformats.org/officeDocument/2006/math">
                    <m:oMathParaPr>
                      <m:jc m:val="centerGroup"/>
                    </m:oMathParaPr>
                    <m:oMath xmlns:m="http://schemas.openxmlformats.org/officeDocument/2006/math">
                      <m:r>
                        <a:rPr lang="en-US" altLang="ja-JP" sz="3200" b="0" i="1" smtClean="0">
                          <a:solidFill>
                            <a:prstClr val="black"/>
                          </a:solidFill>
                          <a:latin typeface="Cambria Math" panose="02040503050406030204" pitchFamily="18" charset="0"/>
                          <a:cs typeface="Times New Roman" panose="02020603050405020304" pitchFamily="18" charset="0"/>
                        </a:rPr>
                        <m:t>𝑦</m:t>
                      </m:r>
                      <m:r>
                        <a:rPr lang="en-US" altLang="ja-JP" sz="3200" b="0" i="1" smtClean="0">
                          <a:solidFill>
                            <a:prstClr val="black"/>
                          </a:solidFill>
                          <a:latin typeface="Cambria Math" panose="02040503050406030204" pitchFamily="18" charset="0"/>
                          <a:cs typeface="Times New Roman" panose="02020603050405020304" pitchFamily="18" charset="0"/>
                        </a:rPr>
                        <m:t>~</m:t>
                      </m:r>
                      <m:r>
                        <a:rPr lang="ja-JP" altLang="en-US" sz="3200" i="1">
                          <a:solidFill>
                            <a:prstClr val="black"/>
                          </a:solidFill>
                          <a:latin typeface="Cambria Math" panose="02040503050406030204" pitchFamily="18" charset="0"/>
                        </a:rPr>
                        <m:t>任意の確率</m:t>
                      </m:r>
                      <m:r>
                        <a:rPr lang="ja-JP" altLang="en-US" sz="3200" i="1" smtClean="0">
                          <a:solidFill>
                            <a:prstClr val="black"/>
                          </a:solidFill>
                          <a:latin typeface="Cambria Math" panose="02040503050406030204" pitchFamily="18" charset="0"/>
                        </a:rPr>
                        <m:t>分布</m:t>
                      </m:r>
                      <m:r>
                        <a:rPr lang="en-US" altLang="ja-JP" sz="3200" b="0" i="1" smtClean="0">
                          <a:solidFill>
                            <a:prstClr val="black"/>
                          </a:solidFill>
                          <a:latin typeface="Cambria Math" panose="02040503050406030204" pitchFamily="18" charset="0"/>
                        </a:rPr>
                        <m:t>,</m:t>
                      </m:r>
                    </m:oMath>
                  </m:oMathPara>
                </a14:m>
                <a:endParaRPr lang="en-US" altLang="ja-JP" sz="3200" b="0" i="1" dirty="0">
                  <a:solidFill>
                    <a:prstClr val="black"/>
                  </a:solidFill>
                  <a:latin typeface="Times New Roman" panose="02020603050405020304" pitchFamily="18" charset="0"/>
                  <a:cs typeface="Times New Roman" panose="02020603050405020304" pitchFamily="18" charset="0"/>
                </a:endParaRPr>
              </a:p>
              <a:p>
                <a:pPr lvl="0">
                  <a:lnSpc>
                    <a:spcPct val="90000"/>
                  </a:lnSpc>
                  <a:spcBef>
                    <a:spcPts val="1000"/>
                  </a:spcBef>
                </a:pPr>
                <a:endParaRPr lang="en-US" altLang="ja-JP" b="0" i="1" dirty="0">
                  <a:solidFill>
                    <a:prstClr val="black"/>
                  </a:solidFill>
                  <a:latin typeface="Times New Roman" panose="02020603050405020304" pitchFamily="18" charset="0"/>
                  <a:cs typeface="Times New Roman" panose="02020603050405020304" pitchFamily="18" charset="0"/>
                </a:endParaRPr>
              </a:p>
              <a:p>
                <a:pPr lvl="0">
                  <a:lnSpc>
                    <a:spcPct val="90000"/>
                  </a:lnSpc>
                  <a:spcBef>
                    <a:spcPts val="1000"/>
                  </a:spcBef>
                </a:pPr>
                <a14:m>
                  <m:oMathPara xmlns:m="http://schemas.openxmlformats.org/officeDocument/2006/math">
                    <m:oMathParaPr>
                      <m:jc m:val="centerGroup"/>
                    </m:oMathParaPr>
                    <m:oMath xmlns:m="http://schemas.openxmlformats.org/officeDocument/2006/math">
                      <m:r>
                        <a:rPr lang="en-US" altLang="ja-JP" sz="3200" i="1">
                          <a:latin typeface="Cambria Math" panose="02040503050406030204" pitchFamily="18" charset="0"/>
                          <a:cs typeface="Times New Roman" panose="02020603050405020304" pitchFamily="18" charset="0"/>
                        </a:rPr>
                        <m:t>𝑔</m:t>
                      </m:r>
                      <m:r>
                        <a:rPr lang="en-US" altLang="ja-JP" sz="3200" b="0" i="1" smtClean="0">
                          <a:latin typeface="Cambria Math" panose="02040503050406030204" pitchFamily="18" charset="0"/>
                          <a:cs typeface="Times New Roman" panose="02020603050405020304" pitchFamily="18" charset="0"/>
                        </a:rPr>
                        <m:t>⁡(</m:t>
                      </m:r>
                      <m:acc>
                        <m:accPr>
                          <m:chr m:val="̂"/>
                          <m:ctrlPr>
                            <a:rPr lang="en-US" altLang="ja-JP" sz="3200" i="1" smtClean="0">
                              <a:latin typeface="Cambria Math" panose="02040503050406030204" pitchFamily="18" charset="0"/>
                              <a:cs typeface="Times New Roman" panose="02020603050405020304" pitchFamily="18" charset="0"/>
                            </a:rPr>
                          </m:ctrlPr>
                        </m:accPr>
                        <m:e>
                          <m:r>
                            <a:rPr lang="en-US" altLang="ja-JP" sz="3200" b="0" i="1" smtClean="0">
                              <a:latin typeface="Cambria Math" panose="02040503050406030204" pitchFamily="18" charset="0"/>
                              <a:cs typeface="Times New Roman" panose="02020603050405020304" pitchFamily="18" charset="0"/>
                            </a:rPr>
                            <m:t>𝑦</m:t>
                          </m:r>
                        </m:e>
                      </m:acc>
                      <m:r>
                        <a:rPr lang="en-US" altLang="ja-JP" sz="3200" b="0" i="1" smtClean="0">
                          <a:latin typeface="Cambria Math" panose="02040503050406030204" pitchFamily="18" charset="0"/>
                          <a:cs typeface="Times New Roman" panose="02020603050405020304" pitchFamily="18" charset="0"/>
                        </a:rPr>
                        <m:t>)=</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𝛽</m:t>
                          </m:r>
                        </m:e>
                        <m:sub>
                          <m:r>
                            <a:rPr lang="en-US" altLang="ja-JP" sz="3200" b="0" i="1" smtClean="0">
                              <a:latin typeface="Cambria Math" panose="02040503050406030204" pitchFamily="18" charset="0"/>
                              <a:cs typeface="Times New Roman" panose="02020603050405020304" pitchFamily="18" charset="0"/>
                            </a:rPr>
                            <m:t>0</m:t>
                          </m:r>
                        </m:sub>
                      </m:sSub>
                      <m:r>
                        <a:rPr lang="en-US" altLang="ja-JP" sz="3200" b="0" i="1" smtClean="0">
                          <a:latin typeface="Cambria Math" panose="02040503050406030204" pitchFamily="18" charset="0"/>
                          <a:cs typeface="Times New Roman" panose="02020603050405020304" pitchFamily="18" charset="0"/>
                        </a:rPr>
                        <m:t>+</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𝛽</m:t>
                          </m:r>
                        </m:e>
                        <m:sub>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1</m:t>
                          </m:r>
                        </m:sub>
                      </m:sSub>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cs typeface="Times New Roman" panose="02020603050405020304" pitchFamily="18" charset="0"/>
                            </a:rPr>
                            <m:t>𝑥</m:t>
                          </m:r>
                        </m:e>
                        <m:sub>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ja-JP" sz="3200" b="0" i="1" smtClean="0">
                          <a:latin typeface="Cambria Math" panose="02040503050406030204" pitchFamily="18" charset="0"/>
                          <a:cs typeface="Times New Roman" panose="02020603050405020304" pitchFamily="18" charset="0"/>
                        </a:rPr>
                        <m:t>+</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𝛽</m:t>
                          </m:r>
                        </m:e>
                        <m:sub>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2</m:t>
                          </m:r>
                        </m:sub>
                      </m:sSub>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cs typeface="Times New Roman" panose="02020603050405020304" pitchFamily="18" charset="0"/>
                            </a:rPr>
                            <m:t>𝑥</m:t>
                          </m:r>
                        </m:e>
                        <m:sub>
                          <m:r>
                            <a:rPr lang="en-US" altLang="ja-JP" sz="3200" b="0" i="1" smtClean="0">
                              <a:latin typeface="Cambria Math" panose="02040503050406030204" pitchFamily="18" charset="0"/>
                              <a:cs typeface="Times New Roman" panose="02020603050405020304" pitchFamily="18" charset="0"/>
                            </a:rPr>
                            <m:t>2</m:t>
                          </m:r>
                        </m:sub>
                      </m:sSub>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ja-JP" sz="3200" b="0" i="0" smtClean="0">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altLang="ja-JP" sz="3200" dirty="0">
                  <a:latin typeface="Times New Roman" panose="02020603050405020304" pitchFamily="18" charset="0"/>
                  <a:cs typeface="Times New Roman" panose="02020603050405020304" pitchFamily="18" charset="0"/>
                </a:endParaRPr>
              </a:p>
              <a:p>
                <a:endParaRPr lang="en-US" altLang="ja-JP" sz="3200" dirty="0">
                  <a:latin typeface="Times New Roman" panose="02020603050405020304" pitchFamily="18" charset="0"/>
                  <a:cs typeface="Times New Roman" panose="02020603050405020304" pitchFamily="18" charset="0"/>
                </a:endParaRPr>
              </a:p>
              <a:p>
                <a:endParaRPr lang="en-US" altLang="ja-JP" sz="2800" dirty="0">
                  <a:latin typeface="Times New Roman" panose="02020603050405020304" pitchFamily="18" charset="0"/>
                  <a:cs typeface="Times New Roman" panose="02020603050405020304" pitchFamily="18" charset="0"/>
                </a:endParaRPr>
              </a:p>
            </p:txBody>
          </p:sp>
        </mc:Choice>
        <mc:Fallback xmlns="">
          <p:sp>
            <p:nvSpPr>
              <p:cNvPr id="34" name="テキスト ボックス 33">
                <a:extLst>
                  <a:ext uri="{FF2B5EF4-FFF2-40B4-BE49-F238E27FC236}">
                    <a16:creationId xmlns:a16="http://schemas.microsoft.com/office/drawing/2014/main" id="{F36C8BBF-A37C-AC4A-85A6-F3B25462B3D7}"/>
                  </a:ext>
                </a:extLst>
              </p:cNvPr>
              <p:cNvSpPr txBox="1">
                <a:spLocks noRot="1" noChangeAspect="1" noMove="1" noResize="1" noEditPoints="1" noAdjustHandles="1" noChangeArrowheads="1" noChangeShapeType="1" noTextEdit="1"/>
              </p:cNvSpPr>
              <p:nvPr/>
            </p:nvSpPr>
            <p:spPr>
              <a:xfrm>
                <a:off x="60194" y="2140466"/>
                <a:ext cx="7226125" cy="4434034"/>
              </a:xfrm>
              <a:prstGeom prst="rect">
                <a:avLst/>
              </a:prstGeom>
              <a:blipFill>
                <a:blip r:embed="rId5"/>
                <a:stretch>
                  <a:fillRect l="-1228" t="-1429"/>
                </a:stretch>
              </a:blipFill>
            </p:spPr>
            <p:txBody>
              <a:bodyPr/>
              <a:lstStyle/>
              <a:p>
                <a:r>
                  <a:rPr lang="ja-JP" altLang="en-US">
                    <a:noFill/>
                  </a:rPr>
                  <a:t> </a:t>
                </a:r>
              </a:p>
            </p:txBody>
          </p:sp>
        </mc:Fallback>
      </mc:AlternateContent>
      <p:sp>
        <p:nvSpPr>
          <p:cNvPr id="35" name="テキスト ボックス 34">
            <a:extLst>
              <a:ext uri="{FF2B5EF4-FFF2-40B4-BE49-F238E27FC236}">
                <a16:creationId xmlns:a16="http://schemas.microsoft.com/office/drawing/2014/main" id="{783C35C8-6072-1B42-B178-C8CD9E95CAD3}"/>
              </a:ext>
            </a:extLst>
          </p:cNvPr>
          <p:cNvSpPr txBox="1"/>
          <p:nvPr/>
        </p:nvSpPr>
        <p:spPr>
          <a:xfrm>
            <a:off x="8009609" y="493626"/>
            <a:ext cx="4003589" cy="523220"/>
          </a:xfrm>
          <a:prstGeom prst="rect">
            <a:avLst/>
          </a:prstGeom>
          <a:noFill/>
        </p:spPr>
        <p:txBody>
          <a:bodyPr wrap="square" rtlCol="0">
            <a:spAutoFit/>
          </a:bodyPr>
          <a:lstStyle/>
          <a:p>
            <a:r>
              <a:rPr lang="ja-JP" altLang="en-US" sz="1400"/>
              <a:t>図は久保拓弥著「データ解析のための統計モデリング入門」より抜粋，改変</a:t>
            </a:r>
            <a:endParaRPr kumimoji="1" lang="ja-JP" altLang="en-US" sz="1400"/>
          </a:p>
        </p:txBody>
      </p:sp>
    </p:spTree>
    <p:extLst>
      <p:ext uri="{BB962C8B-B14F-4D97-AF65-F5344CB8AC3E}">
        <p14:creationId xmlns:p14="http://schemas.microsoft.com/office/powerpoint/2010/main" val="154391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図 26">
            <a:extLst>
              <a:ext uri="{FF2B5EF4-FFF2-40B4-BE49-F238E27FC236}">
                <a16:creationId xmlns:a16="http://schemas.microsoft.com/office/drawing/2014/main" id="{35ADF77A-8DFD-A142-AF85-08D32A274ACC}"/>
              </a:ext>
            </a:extLst>
          </p:cNvPr>
          <p:cNvPicPr>
            <a:picLocks noChangeAspect="1"/>
          </p:cNvPicPr>
          <p:nvPr/>
        </p:nvPicPr>
        <p:blipFill>
          <a:blip r:embed="rId2"/>
          <a:stretch>
            <a:fillRect/>
          </a:stretch>
        </p:blipFill>
        <p:spPr>
          <a:xfrm>
            <a:off x="7975119" y="3693454"/>
            <a:ext cx="3727212" cy="3367925"/>
          </a:xfrm>
          <a:prstGeom prst="rect">
            <a:avLst/>
          </a:prstGeom>
        </p:spPr>
      </p:pic>
      <p:sp>
        <p:nvSpPr>
          <p:cNvPr id="2" name="タイトル 1">
            <a:extLst>
              <a:ext uri="{FF2B5EF4-FFF2-40B4-BE49-F238E27FC236}">
                <a16:creationId xmlns:a16="http://schemas.microsoft.com/office/drawing/2014/main" id="{F9C7E232-29C9-C64F-9CF7-1312F787E4F3}"/>
              </a:ext>
            </a:extLst>
          </p:cNvPr>
          <p:cNvSpPr>
            <a:spLocks noGrp="1"/>
          </p:cNvSpPr>
          <p:nvPr>
            <p:ph type="title"/>
          </p:nvPr>
        </p:nvSpPr>
        <p:spPr/>
        <p:txBody>
          <a:bodyPr/>
          <a:lstStyle/>
          <a:p>
            <a:r>
              <a:rPr kumimoji="1" lang="ja-JP" altLang="en-US"/>
              <a:t>一般化加法モデル（</a:t>
            </a:r>
            <a:r>
              <a:rPr kumimoji="1" lang="en-US" altLang="ja-JP" dirty="0"/>
              <a:t>GAM</a:t>
            </a:r>
            <a:r>
              <a:rPr kumimoji="1" lang="ja-JP" altLang="en-US"/>
              <a:t>）</a:t>
            </a:r>
          </a:p>
        </p:txBody>
      </p:sp>
      <p:grpSp>
        <p:nvGrpSpPr>
          <p:cNvPr id="25" name="グループ化 24">
            <a:extLst>
              <a:ext uri="{FF2B5EF4-FFF2-40B4-BE49-F238E27FC236}">
                <a16:creationId xmlns:a16="http://schemas.microsoft.com/office/drawing/2014/main" id="{3D782BCC-0D1A-654B-AD39-3D6CBC4CC50D}"/>
              </a:ext>
            </a:extLst>
          </p:cNvPr>
          <p:cNvGrpSpPr/>
          <p:nvPr/>
        </p:nvGrpSpPr>
        <p:grpSpPr>
          <a:xfrm>
            <a:off x="7562335" y="998764"/>
            <a:ext cx="4348054" cy="2785252"/>
            <a:chOff x="1171982" y="1675512"/>
            <a:chExt cx="5364742" cy="3436516"/>
          </a:xfrm>
        </p:grpSpPr>
        <p:cxnSp>
          <p:nvCxnSpPr>
            <p:cNvPr id="5" name="直線コネクタ 4">
              <a:extLst>
                <a:ext uri="{FF2B5EF4-FFF2-40B4-BE49-F238E27FC236}">
                  <a16:creationId xmlns:a16="http://schemas.microsoft.com/office/drawing/2014/main" id="{DF5C21E6-4C83-D746-AD05-E07B6BB5CB31}"/>
                </a:ext>
              </a:extLst>
            </p:cNvPr>
            <p:cNvCxnSpPr>
              <a:cxnSpLocks/>
            </p:cNvCxnSpPr>
            <p:nvPr/>
          </p:nvCxnSpPr>
          <p:spPr>
            <a:xfrm>
              <a:off x="1805801" y="1854457"/>
              <a:ext cx="11690" cy="2560125"/>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 name="直線コネクタ 5">
              <a:extLst>
                <a:ext uri="{FF2B5EF4-FFF2-40B4-BE49-F238E27FC236}">
                  <a16:creationId xmlns:a16="http://schemas.microsoft.com/office/drawing/2014/main" id="{81E0805F-19D2-2147-9C0A-26ADC1D3A7C7}"/>
                </a:ext>
              </a:extLst>
            </p:cNvPr>
            <p:cNvCxnSpPr>
              <a:cxnSpLocks/>
            </p:cNvCxnSpPr>
            <p:nvPr/>
          </p:nvCxnSpPr>
          <p:spPr>
            <a:xfrm flipH="1" flipV="1">
              <a:off x="1794111" y="4402892"/>
              <a:ext cx="4535747" cy="28619"/>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 name="円/楕円 6">
              <a:extLst>
                <a:ext uri="{FF2B5EF4-FFF2-40B4-BE49-F238E27FC236}">
                  <a16:creationId xmlns:a16="http://schemas.microsoft.com/office/drawing/2014/main" id="{5A90F127-065A-B147-852B-A769240A5A18}"/>
                </a:ext>
              </a:extLst>
            </p:cNvPr>
            <p:cNvSpPr/>
            <p:nvPr/>
          </p:nvSpPr>
          <p:spPr>
            <a:xfrm>
              <a:off x="2020289" y="3818601"/>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9" name="円/楕円 8">
              <a:extLst>
                <a:ext uri="{FF2B5EF4-FFF2-40B4-BE49-F238E27FC236}">
                  <a16:creationId xmlns:a16="http://schemas.microsoft.com/office/drawing/2014/main" id="{4C16B6B0-11A2-E44E-929E-F08F69399C90}"/>
                </a:ext>
              </a:extLst>
            </p:cNvPr>
            <p:cNvSpPr/>
            <p:nvPr/>
          </p:nvSpPr>
          <p:spPr>
            <a:xfrm>
              <a:off x="2409295" y="4079607"/>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0" name="円/楕円 9">
              <a:extLst>
                <a:ext uri="{FF2B5EF4-FFF2-40B4-BE49-F238E27FC236}">
                  <a16:creationId xmlns:a16="http://schemas.microsoft.com/office/drawing/2014/main" id="{FFFBD403-E055-1749-9559-31703E840770}"/>
                </a:ext>
              </a:extLst>
            </p:cNvPr>
            <p:cNvSpPr/>
            <p:nvPr/>
          </p:nvSpPr>
          <p:spPr>
            <a:xfrm>
              <a:off x="2349567" y="2660900"/>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1" name="円/楕円 10">
              <a:extLst>
                <a:ext uri="{FF2B5EF4-FFF2-40B4-BE49-F238E27FC236}">
                  <a16:creationId xmlns:a16="http://schemas.microsoft.com/office/drawing/2014/main" id="{0597DE5D-F181-D346-8718-CFA32308B4A8}"/>
                </a:ext>
              </a:extLst>
            </p:cNvPr>
            <p:cNvSpPr/>
            <p:nvPr/>
          </p:nvSpPr>
          <p:spPr>
            <a:xfrm>
              <a:off x="5308551" y="3001173"/>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2" name="円/楕円 11">
              <a:extLst>
                <a:ext uri="{FF2B5EF4-FFF2-40B4-BE49-F238E27FC236}">
                  <a16:creationId xmlns:a16="http://schemas.microsoft.com/office/drawing/2014/main" id="{E9C277A5-A5CF-4B4A-9B83-FE363B9D2BDD}"/>
                </a:ext>
              </a:extLst>
            </p:cNvPr>
            <p:cNvSpPr/>
            <p:nvPr/>
          </p:nvSpPr>
          <p:spPr>
            <a:xfrm>
              <a:off x="3018594" y="3157771"/>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3" name="円/楕円 12">
              <a:extLst>
                <a:ext uri="{FF2B5EF4-FFF2-40B4-BE49-F238E27FC236}">
                  <a16:creationId xmlns:a16="http://schemas.microsoft.com/office/drawing/2014/main" id="{DDB2694B-405A-194D-9A8C-C583E019C586}"/>
                </a:ext>
              </a:extLst>
            </p:cNvPr>
            <p:cNvSpPr/>
            <p:nvPr/>
          </p:nvSpPr>
          <p:spPr>
            <a:xfrm>
              <a:off x="3102762" y="1675512"/>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円/楕円 13">
              <a:extLst>
                <a:ext uri="{FF2B5EF4-FFF2-40B4-BE49-F238E27FC236}">
                  <a16:creationId xmlns:a16="http://schemas.microsoft.com/office/drawing/2014/main" id="{F59CE021-E643-CF4C-B504-0D39F792CD7B}"/>
                </a:ext>
              </a:extLst>
            </p:cNvPr>
            <p:cNvSpPr/>
            <p:nvPr/>
          </p:nvSpPr>
          <p:spPr>
            <a:xfrm>
              <a:off x="4307664" y="3620255"/>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5" name="円/楕円 14">
              <a:extLst>
                <a:ext uri="{FF2B5EF4-FFF2-40B4-BE49-F238E27FC236}">
                  <a16:creationId xmlns:a16="http://schemas.microsoft.com/office/drawing/2014/main" id="{4689063F-7F2C-D048-A271-D53878C9D29F}"/>
                </a:ext>
              </a:extLst>
            </p:cNvPr>
            <p:cNvSpPr/>
            <p:nvPr/>
          </p:nvSpPr>
          <p:spPr>
            <a:xfrm>
              <a:off x="3883279" y="2502139"/>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6" name="円/楕円 15">
              <a:extLst>
                <a:ext uri="{FF2B5EF4-FFF2-40B4-BE49-F238E27FC236}">
                  <a16:creationId xmlns:a16="http://schemas.microsoft.com/office/drawing/2014/main" id="{54BC2B17-ABC1-BC46-8450-7A6314E27697}"/>
                </a:ext>
              </a:extLst>
            </p:cNvPr>
            <p:cNvSpPr/>
            <p:nvPr/>
          </p:nvSpPr>
          <p:spPr>
            <a:xfrm>
              <a:off x="4924329" y="4166467"/>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7" name="円/楕円 16">
              <a:extLst>
                <a:ext uri="{FF2B5EF4-FFF2-40B4-BE49-F238E27FC236}">
                  <a16:creationId xmlns:a16="http://schemas.microsoft.com/office/drawing/2014/main" id="{FE401BB6-B9A9-6643-8767-F425A64B4F57}"/>
                </a:ext>
              </a:extLst>
            </p:cNvPr>
            <p:cNvSpPr/>
            <p:nvPr/>
          </p:nvSpPr>
          <p:spPr>
            <a:xfrm>
              <a:off x="5845320" y="3344831"/>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8" name="円/楕円 17">
              <a:extLst>
                <a:ext uri="{FF2B5EF4-FFF2-40B4-BE49-F238E27FC236}">
                  <a16:creationId xmlns:a16="http://schemas.microsoft.com/office/drawing/2014/main" id="{F482857B-79B6-4F48-9091-41D90C6D2648}"/>
                </a:ext>
              </a:extLst>
            </p:cNvPr>
            <p:cNvSpPr/>
            <p:nvPr/>
          </p:nvSpPr>
          <p:spPr>
            <a:xfrm>
              <a:off x="6245689" y="2004944"/>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9" name="テキスト ボックス 18">
              <a:extLst>
                <a:ext uri="{FF2B5EF4-FFF2-40B4-BE49-F238E27FC236}">
                  <a16:creationId xmlns:a16="http://schemas.microsoft.com/office/drawing/2014/main" id="{033D99D3-6670-BF41-B78D-5CE2B3444103}"/>
                </a:ext>
              </a:extLst>
            </p:cNvPr>
            <p:cNvSpPr txBox="1"/>
            <p:nvPr/>
          </p:nvSpPr>
          <p:spPr>
            <a:xfrm>
              <a:off x="3652767" y="4602724"/>
              <a:ext cx="1824121" cy="509304"/>
            </a:xfrm>
            <a:prstGeom prst="rect">
              <a:avLst/>
            </a:prstGeom>
            <a:noFill/>
          </p:spPr>
          <p:txBody>
            <a:bodyPr wrap="none" rtlCol="0">
              <a:spAutoFit/>
            </a:bodyPr>
            <a:lstStyle/>
            <a:p>
              <a:r>
                <a:rPr lang="ja-JP" altLang="en-US"/>
                <a:t>説明変数</a:t>
              </a:r>
              <a:r>
                <a:rPr lang="en-US" altLang="ja-JP" dirty="0"/>
                <a:t> X</a:t>
              </a:r>
              <a:endParaRPr lang="ja-JP" altLang="en-US"/>
            </a:p>
          </p:txBody>
        </p:sp>
        <p:sp>
          <p:nvSpPr>
            <p:cNvPr id="20" name="テキスト ボックス 19">
              <a:extLst>
                <a:ext uri="{FF2B5EF4-FFF2-40B4-BE49-F238E27FC236}">
                  <a16:creationId xmlns:a16="http://schemas.microsoft.com/office/drawing/2014/main" id="{4269BA4A-8CED-CA40-B761-AD6A5FE7FA74}"/>
                </a:ext>
              </a:extLst>
            </p:cNvPr>
            <p:cNvSpPr txBox="1"/>
            <p:nvPr/>
          </p:nvSpPr>
          <p:spPr>
            <a:xfrm rot="16200000">
              <a:off x="514573" y="2830690"/>
              <a:ext cx="1824121" cy="509304"/>
            </a:xfrm>
            <a:prstGeom prst="rect">
              <a:avLst/>
            </a:prstGeom>
            <a:noFill/>
          </p:spPr>
          <p:txBody>
            <a:bodyPr wrap="none" rtlCol="0">
              <a:spAutoFit/>
            </a:bodyPr>
            <a:lstStyle/>
            <a:p>
              <a:r>
                <a:rPr lang="ja-JP" altLang="en-US"/>
                <a:t>目的変数</a:t>
              </a:r>
              <a:r>
                <a:rPr lang="en-US" altLang="ja-JP" dirty="0"/>
                <a:t> Y</a:t>
              </a:r>
              <a:endParaRPr lang="ja-JP" altLang="en-US"/>
            </a:p>
          </p:txBody>
        </p:sp>
        <p:sp>
          <p:nvSpPr>
            <p:cNvPr id="24" name="フリーフォーム 23">
              <a:extLst>
                <a:ext uri="{FF2B5EF4-FFF2-40B4-BE49-F238E27FC236}">
                  <a16:creationId xmlns:a16="http://schemas.microsoft.com/office/drawing/2014/main" id="{7726E1E5-358D-CE49-B83D-37F8A027DF7A}"/>
                </a:ext>
              </a:extLst>
            </p:cNvPr>
            <p:cNvSpPr/>
            <p:nvPr/>
          </p:nvSpPr>
          <p:spPr>
            <a:xfrm>
              <a:off x="2187146" y="2409568"/>
              <a:ext cx="4349578" cy="1804086"/>
            </a:xfrm>
            <a:custGeom>
              <a:avLst/>
              <a:gdLst>
                <a:gd name="connsiteX0" fmla="*/ 0 w 4349578"/>
                <a:gd name="connsiteY0" fmla="*/ 1804086 h 1804086"/>
                <a:gd name="connsiteX1" fmla="*/ 383059 w 4349578"/>
                <a:gd name="connsiteY1" fmla="*/ 630194 h 1804086"/>
                <a:gd name="connsiteX2" fmla="*/ 741405 w 4349578"/>
                <a:gd name="connsiteY2" fmla="*/ 284205 h 1804086"/>
                <a:gd name="connsiteX3" fmla="*/ 1161535 w 4349578"/>
                <a:gd name="connsiteY3" fmla="*/ 247135 h 1804086"/>
                <a:gd name="connsiteX4" fmla="*/ 1519881 w 4349578"/>
                <a:gd name="connsiteY4" fmla="*/ 345989 h 1804086"/>
                <a:gd name="connsiteX5" fmla="*/ 2014151 w 4349578"/>
                <a:gd name="connsiteY5" fmla="*/ 790832 h 1804086"/>
                <a:gd name="connsiteX6" fmla="*/ 2483708 w 4349578"/>
                <a:gd name="connsiteY6" fmla="*/ 1025610 h 1804086"/>
                <a:gd name="connsiteX7" fmla="*/ 2693773 w 4349578"/>
                <a:gd name="connsiteY7" fmla="*/ 1075037 h 1804086"/>
                <a:gd name="connsiteX8" fmla="*/ 3348681 w 4349578"/>
                <a:gd name="connsiteY8" fmla="*/ 939113 h 1804086"/>
                <a:gd name="connsiteX9" fmla="*/ 4077730 w 4349578"/>
                <a:gd name="connsiteY9" fmla="*/ 420129 h 1804086"/>
                <a:gd name="connsiteX10" fmla="*/ 4349578 w 4349578"/>
                <a:gd name="connsiteY10" fmla="*/ 0 h 1804086"/>
                <a:gd name="connsiteX11" fmla="*/ 4349578 w 4349578"/>
                <a:gd name="connsiteY11" fmla="*/ 0 h 180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9578" h="1804086">
                  <a:moveTo>
                    <a:pt x="0" y="1804086"/>
                  </a:moveTo>
                  <a:cubicBezTo>
                    <a:pt x="129746" y="1343796"/>
                    <a:pt x="259492" y="883507"/>
                    <a:pt x="383059" y="630194"/>
                  </a:cubicBezTo>
                  <a:cubicBezTo>
                    <a:pt x="506627" y="376880"/>
                    <a:pt x="611659" y="348048"/>
                    <a:pt x="741405" y="284205"/>
                  </a:cubicBezTo>
                  <a:cubicBezTo>
                    <a:pt x="871151" y="220362"/>
                    <a:pt x="1031789" y="236838"/>
                    <a:pt x="1161535" y="247135"/>
                  </a:cubicBezTo>
                  <a:cubicBezTo>
                    <a:pt x="1291281" y="257432"/>
                    <a:pt x="1377778" y="255373"/>
                    <a:pt x="1519881" y="345989"/>
                  </a:cubicBezTo>
                  <a:cubicBezTo>
                    <a:pt x="1661984" y="436605"/>
                    <a:pt x="1853513" y="677562"/>
                    <a:pt x="2014151" y="790832"/>
                  </a:cubicBezTo>
                  <a:cubicBezTo>
                    <a:pt x="2174789" y="904102"/>
                    <a:pt x="2370438" y="978242"/>
                    <a:pt x="2483708" y="1025610"/>
                  </a:cubicBezTo>
                  <a:cubicBezTo>
                    <a:pt x="2596978" y="1072977"/>
                    <a:pt x="2549611" y="1089453"/>
                    <a:pt x="2693773" y="1075037"/>
                  </a:cubicBezTo>
                  <a:cubicBezTo>
                    <a:pt x="2837935" y="1060621"/>
                    <a:pt x="3118022" y="1048264"/>
                    <a:pt x="3348681" y="939113"/>
                  </a:cubicBezTo>
                  <a:cubicBezTo>
                    <a:pt x="3579341" y="829962"/>
                    <a:pt x="3910914" y="576648"/>
                    <a:pt x="4077730" y="420129"/>
                  </a:cubicBezTo>
                  <a:cubicBezTo>
                    <a:pt x="4244546" y="263610"/>
                    <a:pt x="4349578" y="0"/>
                    <a:pt x="4349578" y="0"/>
                  </a:cubicBezTo>
                  <a:lnTo>
                    <a:pt x="4349578" y="0"/>
                  </a:lnTo>
                </a:path>
              </a:pathLst>
            </a:custGeom>
            <a:noFill/>
            <a:ln w="254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mc:AlternateContent xmlns:mc="http://schemas.openxmlformats.org/markup-compatibility/2006" xmlns:a14="http://schemas.microsoft.com/office/drawing/2010/main">
        <mc:Choice Requires="a14">
          <p:sp>
            <p:nvSpPr>
              <p:cNvPr id="26" name="テキスト ボックス 25">
                <a:extLst>
                  <a:ext uri="{FF2B5EF4-FFF2-40B4-BE49-F238E27FC236}">
                    <a16:creationId xmlns:a16="http://schemas.microsoft.com/office/drawing/2014/main" id="{096000E0-F463-4440-8134-033F13663446}"/>
                  </a:ext>
                </a:extLst>
              </p:cNvPr>
              <p:cNvSpPr txBox="1"/>
              <p:nvPr/>
            </p:nvSpPr>
            <p:spPr>
              <a:xfrm>
                <a:off x="60194" y="2140466"/>
                <a:ext cx="7226125" cy="5297219"/>
              </a:xfrm>
              <a:prstGeom prst="rect">
                <a:avLst/>
              </a:prstGeom>
              <a:noFill/>
            </p:spPr>
            <p:txBody>
              <a:bodyPr wrap="square" rtlCol="0">
                <a:spAutoFit/>
              </a:bodyPr>
              <a:lstStyle/>
              <a:p>
                <a:pPr marL="457200" indent="-457200">
                  <a:buFont typeface="Arial" panose="020B0604020202020204" pitchFamily="34" charset="0"/>
                  <a:buChar char="•"/>
                </a:pPr>
                <a:r>
                  <a:rPr lang="ja-JP" altLang="en-US" sz="2800">
                    <a:latin typeface="Times New Roman" panose="02020603050405020304" pitchFamily="18" charset="0"/>
                    <a:cs typeface="Times New Roman" panose="02020603050405020304" pitchFamily="18" charset="0"/>
                  </a:rPr>
                  <a:t>線形予測子では表現できないような非線形関係を表現するためのモデル．</a:t>
                </a:r>
                <a:endParaRPr lang="en-US" altLang="ja-JP"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ja-JP" altLang="en-US" sz="2800">
                    <a:latin typeface="Times New Roman" panose="02020603050405020304" pitchFamily="18" charset="0"/>
                    <a:cs typeface="Times New Roman" panose="02020603050405020304" pitchFamily="18" charset="0"/>
                  </a:rPr>
                  <a:t>説明変数の線形結合の代わりに関数の足し合わせを用いる．</a:t>
                </a:r>
                <a:endParaRPr lang="en-US" altLang="ja-JP"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ja-JP" altLang="en-US" sz="2800">
                    <a:latin typeface="Times New Roman" panose="02020603050405020304" pitchFamily="18" charset="0"/>
                    <a:cs typeface="Times New Roman" panose="02020603050405020304" pitchFamily="18" charset="0"/>
                  </a:rPr>
                  <a:t>ウネウネした曲線や曲面をデータに当てていくイメージ．</a:t>
                </a:r>
                <a:endParaRPr lang="en-US" altLang="ja-JP"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altLang="ja-JP" sz="2800" dirty="0">
                  <a:latin typeface="Times New Roman" panose="02020603050405020304" pitchFamily="18" charset="0"/>
                  <a:cs typeface="Times New Roman" panose="02020603050405020304" pitchFamily="18" charset="0"/>
                </a:endParaRPr>
              </a:p>
              <a:p>
                <a:pPr lvl="0">
                  <a:lnSpc>
                    <a:spcPct val="90000"/>
                  </a:lnSpc>
                  <a:spcBef>
                    <a:spcPts val="1000"/>
                  </a:spcBef>
                </a:pPr>
                <a14:m>
                  <m:oMathPara xmlns:m="http://schemas.openxmlformats.org/officeDocument/2006/math">
                    <m:oMathParaPr>
                      <m:jc m:val="centerGroup"/>
                    </m:oMathParaPr>
                    <m:oMath xmlns:m="http://schemas.openxmlformats.org/officeDocument/2006/math">
                      <m:r>
                        <a:rPr lang="en-US" altLang="ja-JP" sz="3200" b="0" i="1" smtClean="0">
                          <a:solidFill>
                            <a:prstClr val="black"/>
                          </a:solidFill>
                          <a:latin typeface="Cambria Math" panose="02040503050406030204" pitchFamily="18" charset="0"/>
                          <a:ea typeface="Cambria Math" panose="02040503050406030204" pitchFamily="18" charset="0"/>
                          <a:cs typeface="Times New Roman" panose="02020603050405020304" pitchFamily="18" charset="0"/>
                        </a:rPr>
                        <m:t>𝑦</m:t>
                      </m:r>
                      <m:r>
                        <a:rPr lang="en-US" altLang="ja-JP" sz="3200" b="0" i="1" smtClean="0">
                          <a:solidFill>
                            <a:prstClr val="black"/>
                          </a:solidFill>
                          <a:latin typeface="Cambria Math" panose="02040503050406030204" pitchFamily="18" charset="0"/>
                          <a:ea typeface="Cambria Math" panose="02040503050406030204" pitchFamily="18" charset="0"/>
                          <a:cs typeface="Times New Roman" panose="02020603050405020304" pitchFamily="18" charset="0"/>
                        </a:rPr>
                        <m:t>~</m:t>
                      </m:r>
                      <m:r>
                        <a:rPr lang="ja-JP" altLang="en-US" sz="3200" i="1">
                          <a:solidFill>
                            <a:prstClr val="black"/>
                          </a:solidFill>
                          <a:latin typeface="Cambria Math" panose="02040503050406030204" pitchFamily="18" charset="0"/>
                        </a:rPr>
                        <m:t>任意の</m:t>
                      </m:r>
                      <m:r>
                        <a:rPr lang="ja-JP" altLang="en-US" sz="3200" i="1" smtClean="0">
                          <a:solidFill>
                            <a:prstClr val="black"/>
                          </a:solidFill>
                          <a:latin typeface="Cambria Math" panose="02040503050406030204" pitchFamily="18" charset="0"/>
                        </a:rPr>
                        <m:t>確率分布</m:t>
                      </m:r>
                    </m:oMath>
                  </m:oMathPara>
                </a14:m>
                <a:endParaRPr lang="en-US" altLang="ja-JP" sz="3200" i="1" dirty="0">
                  <a:solidFill>
                    <a:prstClr val="black"/>
                  </a:solidFill>
                  <a:latin typeface="Cambria Math" panose="02040503050406030204" pitchFamily="18" charset="0"/>
                  <a:ea typeface="Cambria Math" panose="02040503050406030204" pitchFamily="18" charset="0"/>
                </a:endParaRPr>
              </a:p>
              <a:p>
                <a:pPr lvl="0">
                  <a:lnSpc>
                    <a:spcPct val="90000"/>
                  </a:lnSpc>
                  <a:spcBef>
                    <a:spcPts val="1000"/>
                  </a:spcBef>
                </a:pPr>
                <a:endParaRPr lang="en-US" altLang="ja-JP" b="0" i="1" dirty="0">
                  <a:solidFill>
                    <a:prstClr val="black"/>
                  </a:solidFill>
                  <a:latin typeface="Times New Roman" panose="02020603050405020304" pitchFamily="18" charset="0"/>
                  <a:cs typeface="Times New Roman" panose="02020603050405020304" pitchFamily="18" charset="0"/>
                </a:endParaRPr>
              </a:p>
              <a:p>
                <a:pPr lvl="0">
                  <a:lnSpc>
                    <a:spcPct val="90000"/>
                  </a:lnSpc>
                  <a:spcBef>
                    <a:spcPts val="1000"/>
                  </a:spcBef>
                </a:pPr>
                <a14:m>
                  <m:oMathPara xmlns:m="http://schemas.openxmlformats.org/officeDocument/2006/math">
                    <m:oMathParaPr>
                      <m:jc m:val="centerGroup"/>
                    </m:oMathParaPr>
                    <m:oMath xmlns:m="http://schemas.openxmlformats.org/officeDocument/2006/math">
                      <m:r>
                        <a:rPr lang="en-US" altLang="ja-JP" sz="3200" i="1">
                          <a:latin typeface="Cambria Math" panose="02040503050406030204" pitchFamily="18" charset="0"/>
                          <a:cs typeface="Times New Roman" panose="02020603050405020304" pitchFamily="18" charset="0"/>
                        </a:rPr>
                        <m:t>𝑔</m:t>
                      </m:r>
                      <m:r>
                        <a:rPr lang="en-US" altLang="ja-JP" sz="3200" b="0" i="1" smtClean="0">
                          <a:latin typeface="Cambria Math" panose="02040503050406030204" pitchFamily="18" charset="0"/>
                          <a:cs typeface="Times New Roman" panose="02020603050405020304" pitchFamily="18" charset="0"/>
                        </a:rPr>
                        <m:t>⁡(</m:t>
                      </m:r>
                      <m:acc>
                        <m:accPr>
                          <m:chr m:val="̂"/>
                          <m:ctrlPr>
                            <a:rPr lang="en-US" altLang="ja-JP" sz="3200" i="1" smtClean="0">
                              <a:latin typeface="Cambria Math" panose="02040503050406030204" pitchFamily="18" charset="0"/>
                              <a:cs typeface="Times New Roman" panose="02020603050405020304" pitchFamily="18" charset="0"/>
                            </a:rPr>
                          </m:ctrlPr>
                        </m:accPr>
                        <m:e>
                          <m:r>
                            <a:rPr lang="en-US" altLang="ja-JP" sz="3200" b="0" i="1" smtClean="0">
                              <a:latin typeface="Cambria Math" panose="02040503050406030204" pitchFamily="18" charset="0"/>
                              <a:cs typeface="Times New Roman" panose="02020603050405020304" pitchFamily="18" charset="0"/>
                            </a:rPr>
                            <m:t>𝑦</m:t>
                          </m:r>
                        </m:e>
                      </m:acc>
                      <m:r>
                        <a:rPr lang="en-US" altLang="ja-JP" sz="3200" b="0" i="1" smtClean="0">
                          <a:latin typeface="Cambria Math" panose="02040503050406030204" pitchFamily="18" charset="0"/>
                          <a:cs typeface="Times New Roman" panose="02020603050405020304" pitchFamily="18" charset="0"/>
                        </a:rPr>
                        <m:t>)=</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cs typeface="Times New Roman" panose="02020603050405020304" pitchFamily="18" charset="0"/>
                            </a:rPr>
                            <m:t>𝑓</m:t>
                          </m:r>
                        </m:e>
                        <m:sub>
                          <m:r>
                            <a:rPr lang="en-US" altLang="ja-JP" sz="3200" b="0" i="1" smtClean="0">
                              <a:latin typeface="Cambria Math" panose="02040503050406030204" pitchFamily="18" charset="0"/>
                              <a:cs typeface="Times New Roman" panose="02020603050405020304" pitchFamily="18" charset="0"/>
                            </a:rPr>
                            <m:t>1</m:t>
                          </m:r>
                        </m:sub>
                      </m:sSub>
                      <m:r>
                        <a:rPr lang="en-US" altLang="ja-JP" sz="3200" b="0" i="1" smtClean="0">
                          <a:latin typeface="Cambria Math" panose="02040503050406030204" pitchFamily="18" charset="0"/>
                          <a:cs typeface="Times New Roman" panose="02020603050405020304" pitchFamily="18" charset="0"/>
                        </a:rPr>
                        <m:t>(</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cs typeface="Times New Roman" panose="02020603050405020304" pitchFamily="18" charset="0"/>
                            </a:rPr>
                            <m:t>𝑥</m:t>
                          </m:r>
                        </m:e>
                        <m:sub>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1</m:t>
                          </m:r>
                        </m:sub>
                      </m:sSub>
                      <m:r>
                        <a:rPr lang="en-US" altLang="ja-JP" sz="3200" b="0" i="1" smtClean="0">
                          <a:latin typeface="Cambria Math" panose="02040503050406030204" pitchFamily="18" charset="0"/>
                          <a:cs typeface="Times New Roman" panose="02020603050405020304" pitchFamily="18" charset="0"/>
                        </a:rPr>
                        <m:t>) +</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cs typeface="Times New Roman" panose="02020603050405020304" pitchFamily="18" charset="0"/>
                            </a:rPr>
                            <m:t>𝑓</m:t>
                          </m:r>
                        </m:e>
                        <m:sub>
                          <m:r>
                            <a:rPr lang="en-US" altLang="ja-JP" sz="3200" b="0" i="1" smtClean="0">
                              <a:latin typeface="Cambria Math" panose="02040503050406030204" pitchFamily="18" charset="0"/>
                              <a:cs typeface="Times New Roman" panose="02020603050405020304" pitchFamily="18" charset="0"/>
                            </a:rPr>
                            <m:t>2</m:t>
                          </m:r>
                        </m:sub>
                      </m:sSub>
                      <m:r>
                        <a:rPr lang="en-US" altLang="ja-JP" sz="3200" b="0" i="1" smtClean="0">
                          <a:latin typeface="Cambria Math" panose="02040503050406030204" pitchFamily="18" charset="0"/>
                          <a:cs typeface="Times New Roman" panose="02020603050405020304" pitchFamily="18" charset="0"/>
                        </a:rPr>
                        <m:t>(</m:t>
                      </m:r>
                      <m:sSub>
                        <m:sSubPr>
                          <m:ctrlPr>
                            <a:rPr lang="en-US" altLang="ja-JP" sz="3200" b="0" i="1" smtClean="0">
                              <a:latin typeface="Cambria Math" panose="02040503050406030204" pitchFamily="18" charset="0"/>
                              <a:cs typeface="Times New Roman" panose="02020603050405020304" pitchFamily="18" charset="0"/>
                            </a:rPr>
                          </m:ctrlPr>
                        </m:sSubPr>
                        <m:e>
                          <m:r>
                            <a:rPr lang="en-US" altLang="ja-JP" sz="3200" b="0" i="1" smtClean="0">
                              <a:latin typeface="Cambria Math" panose="02040503050406030204" pitchFamily="18" charset="0"/>
                              <a:cs typeface="Times New Roman" panose="02020603050405020304" pitchFamily="18" charset="0"/>
                            </a:rPr>
                            <m:t>𝑥</m:t>
                          </m:r>
                        </m:e>
                        <m:sub>
                          <m:r>
                            <a:rPr lang="en-US" altLang="ja-JP" sz="3200" b="0" i="1" smtClean="0">
                              <a:latin typeface="Cambria Math" panose="02040503050406030204" pitchFamily="18" charset="0"/>
                              <a:cs typeface="Times New Roman" panose="02020603050405020304" pitchFamily="18" charset="0"/>
                            </a:rPr>
                            <m:t>2</m:t>
                          </m:r>
                        </m:sub>
                      </m:sSub>
                      <m:r>
                        <a:rPr lang="en-US" altLang="ja-JP" sz="3200" b="0" i="1" smtClean="0">
                          <a:latin typeface="Cambria Math" panose="02040503050406030204" pitchFamily="18" charset="0"/>
                          <a:cs typeface="Times New Roman" panose="02020603050405020304" pitchFamily="18" charset="0"/>
                        </a:rPr>
                        <m:t>)</m:t>
                      </m:r>
                      <m:r>
                        <a:rPr lang="en-US" altLang="ja-JP" sz="32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ja-JP" sz="3200" b="0" i="0" smtClean="0">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altLang="ja-JP" sz="3200" dirty="0">
                  <a:latin typeface="Times New Roman" panose="02020603050405020304" pitchFamily="18" charset="0"/>
                  <a:cs typeface="Times New Roman" panose="02020603050405020304" pitchFamily="18" charset="0"/>
                </a:endParaRPr>
              </a:p>
              <a:p>
                <a:endParaRPr lang="en-US" altLang="ja-JP" sz="3200" dirty="0">
                  <a:latin typeface="Times New Roman" panose="02020603050405020304" pitchFamily="18" charset="0"/>
                  <a:cs typeface="Times New Roman" panose="02020603050405020304" pitchFamily="18" charset="0"/>
                </a:endParaRPr>
              </a:p>
              <a:p>
                <a:endParaRPr lang="en-US" altLang="ja-JP" sz="2800" dirty="0">
                  <a:latin typeface="Times New Roman" panose="02020603050405020304" pitchFamily="18" charset="0"/>
                  <a:cs typeface="Times New Roman" panose="02020603050405020304" pitchFamily="18" charset="0"/>
                </a:endParaRPr>
              </a:p>
            </p:txBody>
          </p:sp>
        </mc:Choice>
        <mc:Fallback xmlns="">
          <p:sp>
            <p:nvSpPr>
              <p:cNvPr id="26" name="テキスト ボックス 25">
                <a:extLst>
                  <a:ext uri="{FF2B5EF4-FFF2-40B4-BE49-F238E27FC236}">
                    <a16:creationId xmlns:a16="http://schemas.microsoft.com/office/drawing/2014/main" id="{096000E0-F463-4440-8134-033F13663446}"/>
                  </a:ext>
                </a:extLst>
              </p:cNvPr>
              <p:cNvSpPr txBox="1">
                <a:spLocks noRot="1" noChangeAspect="1" noMove="1" noResize="1" noEditPoints="1" noAdjustHandles="1" noChangeArrowheads="1" noChangeShapeType="1" noTextEdit="1"/>
              </p:cNvSpPr>
              <p:nvPr/>
            </p:nvSpPr>
            <p:spPr>
              <a:xfrm>
                <a:off x="60194" y="2140466"/>
                <a:ext cx="7226125" cy="5297219"/>
              </a:xfrm>
              <a:prstGeom prst="rect">
                <a:avLst/>
              </a:prstGeom>
              <a:blipFill>
                <a:blip r:embed="rId3"/>
                <a:stretch>
                  <a:fillRect l="-1228" t="-1196"/>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150177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71A0B9-92D0-7443-867C-4D5AD0E17A82}"/>
              </a:ext>
            </a:extLst>
          </p:cNvPr>
          <p:cNvSpPr>
            <a:spLocks noGrp="1"/>
          </p:cNvSpPr>
          <p:nvPr>
            <p:ph type="title"/>
          </p:nvPr>
        </p:nvSpPr>
        <p:spPr/>
        <p:txBody>
          <a:bodyPr/>
          <a:lstStyle/>
          <a:p>
            <a:r>
              <a:rPr kumimoji="1" lang="ja-JP" altLang="en-US"/>
              <a:t>平滑化スプライン</a:t>
            </a:r>
          </a:p>
        </p:txBody>
      </p:sp>
      <p:grpSp>
        <p:nvGrpSpPr>
          <p:cNvPr id="4" name="グループ化 3">
            <a:extLst>
              <a:ext uri="{FF2B5EF4-FFF2-40B4-BE49-F238E27FC236}">
                <a16:creationId xmlns:a16="http://schemas.microsoft.com/office/drawing/2014/main" id="{8EA1B4EA-03FC-EE47-BE78-8ED9FE7400D8}"/>
              </a:ext>
            </a:extLst>
          </p:cNvPr>
          <p:cNvGrpSpPr/>
          <p:nvPr/>
        </p:nvGrpSpPr>
        <p:grpSpPr>
          <a:xfrm>
            <a:off x="503194" y="2358008"/>
            <a:ext cx="5364742" cy="3436516"/>
            <a:chOff x="1171982" y="1675512"/>
            <a:chExt cx="5364742" cy="3436516"/>
          </a:xfrm>
        </p:grpSpPr>
        <p:cxnSp>
          <p:nvCxnSpPr>
            <p:cNvPr id="5" name="直線コネクタ 4">
              <a:extLst>
                <a:ext uri="{FF2B5EF4-FFF2-40B4-BE49-F238E27FC236}">
                  <a16:creationId xmlns:a16="http://schemas.microsoft.com/office/drawing/2014/main" id="{773B3405-33F2-E343-A41A-C39305A56935}"/>
                </a:ext>
              </a:extLst>
            </p:cNvPr>
            <p:cNvCxnSpPr>
              <a:cxnSpLocks/>
            </p:cNvCxnSpPr>
            <p:nvPr/>
          </p:nvCxnSpPr>
          <p:spPr>
            <a:xfrm>
              <a:off x="1805801" y="1854457"/>
              <a:ext cx="11690" cy="2560125"/>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 name="直線コネクタ 5">
              <a:extLst>
                <a:ext uri="{FF2B5EF4-FFF2-40B4-BE49-F238E27FC236}">
                  <a16:creationId xmlns:a16="http://schemas.microsoft.com/office/drawing/2014/main" id="{F431A0C4-9A84-B248-8510-6FC6246FA641}"/>
                </a:ext>
              </a:extLst>
            </p:cNvPr>
            <p:cNvCxnSpPr>
              <a:cxnSpLocks/>
            </p:cNvCxnSpPr>
            <p:nvPr/>
          </p:nvCxnSpPr>
          <p:spPr>
            <a:xfrm flipH="1" flipV="1">
              <a:off x="1794111" y="4402892"/>
              <a:ext cx="4535747" cy="28619"/>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 name="円/楕円 6">
              <a:extLst>
                <a:ext uri="{FF2B5EF4-FFF2-40B4-BE49-F238E27FC236}">
                  <a16:creationId xmlns:a16="http://schemas.microsoft.com/office/drawing/2014/main" id="{DF21B40B-B620-744D-BCC4-D8402DD3EA23}"/>
                </a:ext>
              </a:extLst>
            </p:cNvPr>
            <p:cNvSpPr/>
            <p:nvPr/>
          </p:nvSpPr>
          <p:spPr>
            <a:xfrm>
              <a:off x="2020289" y="3818601"/>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8" name="円/楕円 7">
              <a:extLst>
                <a:ext uri="{FF2B5EF4-FFF2-40B4-BE49-F238E27FC236}">
                  <a16:creationId xmlns:a16="http://schemas.microsoft.com/office/drawing/2014/main" id="{7954E96B-2A59-8D44-ABFF-7E3C9D90D53D}"/>
                </a:ext>
              </a:extLst>
            </p:cNvPr>
            <p:cNvSpPr/>
            <p:nvPr/>
          </p:nvSpPr>
          <p:spPr>
            <a:xfrm>
              <a:off x="2409295" y="4079607"/>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9" name="円/楕円 8">
              <a:extLst>
                <a:ext uri="{FF2B5EF4-FFF2-40B4-BE49-F238E27FC236}">
                  <a16:creationId xmlns:a16="http://schemas.microsoft.com/office/drawing/2014/main" id="{55F59F84-515F-C94F-AD13-EBED9D0DEBA0}"/>
                </a:ext>
              </a:extLst>
            </p:cNvPr>
            <p:cNvSpPr/>
            <p:nvPr/>
          </p:nvSpPr>
          <p:spPr>
            <a:xfrm>
              <a:off x="2349567" y="2660900"/>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0" name="円/楕円 9">
              <a:extLst>
                <a:ext uri="{FF2B5EF4-FFF2-40B4-BE49-F238E27FC236}">
                  <a16:creationId xmlns:a16="http://schemas.microsoft.com/office/drawing/2014/main" id="{45A956EA-E952-0B45-96D8-C6767AC729EF}"/>
                </a:ext>
              </a:extLst>
            </p:cNvPr>
            <p:cNvSpPr/>
            <p:nvPr/>
          </p:nvSpPr>
          <p:spPr>
            <a:xfrm>
              <a:off x="5308551" y="3001173"/>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1" name="円/楕円 10">
              <a:extLst>
                <a:ext uri="{FF2B5EF4-FFF2-40B4-BE49-F238E27FC236}">
                  <a16:creationId xmlns:a16="http://schemas.microsoft.com/office/drawing/2014/main" id="{FBC65235-EE0B-5944-874C-2358381AF1F1}"/>
                </a:ext>
              </a:extLst>
            </p:cNvPr>
            <p:cNvSpPr/>
            <p:nvPr/>
          </p:nvSpPr>
          <p:spPr>
            <a:xfrm>
              <a:off x="3018594" y="3157771"/>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2" name="円/楕円 11">
              <a:extLst>
                <a:ext uri="{FF2B5EF4-FFF2-40B4-BE49-F238E27FC236}">
                  <a16:creationId xmlns:a16="http://schemas.microsoft.com/office/drawing/2014/main" id="{EB425B8B-A803-0D45-BD1A-0225BA70BFC3}"/>
                </a:ext>
              </a:extLst>
            </p:cNvPr>
            <p:cNvSpPr/>
            <p:nvPr/>
          </p:nvSpPr>
          <p:spPr>
            <a:xfrm>
              <a:off x="3102762" y="1675512"/>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3" name="円/楕円 12">
              <a:extLst>
                <a:ext uri="{FF2B5EF4-FFF2-40B4-BE49-F238E27FC236}">
                  <a16:creationId xmlns:a16="http://schemas.microsoft.com/office/drawing/2014/main" id="{870CD48D-6925-0943-9747-88C5976612F5}"/>
                </a:ext>
              </a:extLst>
            </p:cNvPr>
            <p:cNvSpPr/>
            <p:nvPr/>
          </p:nvSpPr>
          <p:spPr>
            <a:xfrm>
              <a:off x="4307664" y="3620255"/>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4" name="円/楕円 13">
              <a:extLst>
                <a:ext uri="{FF2B5EF4-FFF2-40B4-BE49-F238E27FC236}">
                  <a16:creationId xmlns:a16="http://schemas.microsoft.com/office/drawing/2014/main" id="{80BCFBCF-9556-9341-93D9-BE40347DEB83}"/>
                </a:ext>
              </a:extLst>
            </p:cNvPr>
            <p:cNvSpPr/>
            <p:nvPr/>
          </p:nvSpPr>
          <p:spPr>
            <a:xfrm>
              <a:off x="3883279" y="2502139"/>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5" name="円/楕円 14">
              <a:extLst>
                <a:ext uri="{FF2B5EF4-FFF2-40B4-BE49-F238E27FC236}">
                  <a16:creationId xmlns:a16="http://schemas.microsoft.com/office/drawing/2014/main" id="{E8F4743E-B6A3-6047-B01D-B4542E414E44}"/>
                </a:ext>
              </a:extLst>
            </p:cNvPr>
            <p:cNvSpPr/>
            <p:nvPr/>
          </p:nvSpPr>
          <p:spPr>
            <a:xfrm>
              <a:off x="4924329" y="4166467"/>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6" name="円/楕円 15">
              <a:extLst>
                <a:ext uri="{FF2B5EF4-FFF2-40B4-BE49-F238E27FC236}">
                  <a16:creationId xmlns:a16="http://schemas.microsoft.com/office/drawing/2014/main" id="{0349AED4-FB61-5449-BFEA-60F59FABCA8B}"/>
                </a:ext>
              </a:extLst>
            </p:cNvPr>
            <p:cNvSpPr/>
            <p:nvPr/>
          </p:nvSpPr>
          <p:spPr>
            <a:xfrm>
              <a:off x="5845320" y="3344831"/>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7" name="円/楕円 16">
              <a:extLst>
                <a:ext uri="{FF2B5EF4-FFF2-40B4-BE49-F238E27FC236}">
                  <a16:creationId xmlns:a16="http://schemas.microsoft.com/office/drawing/2014/main" id="{30CFA367-0C92-1443-A5FF-26AAC4D4DE59}"/>
                </a:ext>
              </a:extLst>
            </p:cNvPr>
            <p:cNvSpPr/>
            <p:nvPr/>
          </p:nvSpPr>
          <p:spPr>
            <a:xfrm>
              <a:off x="6245689" y="2004944"/>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8" name="テキスト ボックス 17">
              <a:extLst>
                <a:ext uri="{FF2B5EF4-FFF2-40B4-BE49-F238E27FC236}">
                  <a16:creationId xmlns:a16="http://schemas.microsoft.com/office/drawing/2014/main" id="{AB79B03B-F0CE-294F-A863-D3C38BF53C83}"/>
                </a:ext>
              </a:extLst>
            </p:cNvPr>
            <p:cNvSpPr txBox="1"/>
            <p:nvPr/>
          </p:nvSpPr>
          <p:spPr>
            <a:xfrm>
              <a:off x="3652767" y="4602724"/>
              <a:ext cx="1824121" cy="509304"/>
            </a:xfrm>
            <a:prstGeom prst="rect">
              <a:avLst/>
            </a:prstGeom>
            <a:noFill/>
          </p:spPr>
          <p:txBody>
            <a:bodyPr wrap="none" rtlCol="0">
              <a:spAutoFit/>
            </a:bodyPr>
            <a:lstStyle/>
            <a:p>
              <a:r>
                <a:rPr lang="ja-JP" altLang="en-US"/>
                <a:t>説明変数</a:t>
              </a:r>
              <a:r>
                <a:rPr lang="en-US" altLang="ja-JP" dirty="0"/>
                <a:t> X</a:t>
              </a:r>
              <a:endParaRPr lang="ja-JP" altLang="en-US"/>
            </a:p>
          </p:txBody>
        </p:sp>
        <p:sp>
          <p:nvSpPr>
            <p:cNvPr id="19" name="テキスト ボックス 18">
              <a:extLst>
                <a:ext uri="{FF2B5EF4-FFF2-40B4-BE49-F238E27FC236}">
                  <a16:creationId xmlns:a16="http://schemas.microsoft.com/office/drawing/2014/main" id="{73E1BC60-DDA4-E041-AE32-AD7FDF98F36E}"/>
                </a:ext>
              </a:extLst>
            </p:cNvPr>
            <p:cNvSpPr txBox="1"/>
            <p:nvPr/>
          </p:nvSpPr>
          <p:spPr>
            <a:xfrm rot="16200000">
              <a:off x="514573" y="2830690"/>
              <a:ext cx="1824121" cy="509304"/>
            </a:xfrm>
            <a:prstGeom prst="rect">
              <a:avLst/>
            </a:prstGeom>
            <a:noFill/>
          </p:spPr>
          <p:txBody>
            <a:bodyPr wrap="none" rtlCol="0">
              <a:spAutoFit/>
            </a:bodyPr>
            <a:lstStyle/>
            <a:p>
              <a:r>
                <a:rPr lang="ja-JP" altLang="en-US"/>
                <a:t>目的変数</a:t>
              </a:r>
              <a:r>
                <a:rPr lang="en-US" altLang="ja-JP" dirty="0"/>
                <a:t> Y</a:t>
              </a:r>
              <a:endParaRPr lang="ja-JP" altLang="en-US"/>
            </a:p>
          </p:txBody>
        </p:sp>
        <p:sp>
          <p:nvSpPr>
            <p:cNvPr id="20" name="フリーフォーム 19">
              <a:extLst>
                <a:ext uri="{FF2B5EF4-FFF2-40B4-BE49-F238E27FC236}">
                  <a16:creationId xmlns:a16="http://schemas.microsoft.com/office/drawing/2014/main" id="{71889537-B459-AF4C-85FE-78DAB43778DB}"/>
                </a:ext>
              </a:extLst>
            </p:cNvPr>
            <p:cNvSpPr/>
            <p:nvPr/>
          </p:nvSpPr>
          <p:spPr>
            <a:xfrm>
              <a:off x="2187146" y="2409568"/>
              <a:ext cx="4349578" cy="1804086"/>
            </a:xfrm>
            <a:custGeom>
              <a:avLst/>
              <a:gdLst>
                <a:gd name="connsiteX0" fmla="*/ 0 w 4349578"/>
                <a:gd name="connsiteY0" fmla="*/ 1804086 h 1804086"/>
                <a:gd name="connsiteX1" fmla="*/ 383059 w 4349578"/>
                <a:gd name="connsiteY1" fmla="*/ 630194 h 1804086"/>
                <a:gd name="connsiteX2" fmla="*/ 741405 w 4349578"/>
                <a:gd name="connsiteY2" fmla="*/ 284205 h 1804086"/>
                <a:gd name="connsiteX3" fmla="*/ 1161535 w 4349578"/>
                <a:gd name="connsiteY3" fmla="*/ 247135 h 1804086"/>
                <a:gd name="connsiteX4" fmla="*/ 1519881 w 4349578"/>
                <a:gd name="connsiteY4" fmla="*/ 345989 h 1804086"/>
                <a:gd name="connsiteX5" fmla="*/ 2014151 w 4349578"/>
                <a:gd name="connsiteY5" fmla="*/ 790832 h 1804086"/>
                <a:gd name="connsiteX6" fmla="*/ 2483708 w 4349578"/>
                <a:gd name="connsiteY6" fmla="*/ 1025610 h 1804086"/>
                <a:gd name="connsiteX7" fmla="*/ 2693773 w 4349578"/>
                <a:gd name="connsiteY7" fmla="*/ 1075037 h 1804086"/>
                <a:gd name="connsiteX8" fmla="*/ 3348681 w 4349578"/>
                <a:gd name="connsiteY8" fmla="*/ 939113 h 1804086"/>
                <a:gd name="connsiteX9" fmla="*/ 4077730 w 4349578"/>
                <a:gd name="connsiteY9" fmla="*/ 420129 h 1804086"/>
                <a:gd name="connsiteX10" fmla="*/ 4349578 w 4349578"/>
                <a:gd name="connsiteY10" fmla="*/ 0 h 1804086"/>
                <a:gd name="connsiteX11" fmla="*/ 4349578 w 4349578"/>
                <a:gd name="connsiteY11" fmla="*/ 0 h 180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9578" h="1804086">
                  <a:moveTo>
                    <a:pt x="0" y="1804086"/>
                  </a:moveTo>
                  <a:cubicBezTo>
                    <a:pt x="129746" y="1343796"/>
                    <a:pt x="259492" y="883507"/>
                    <a:pt x="383059" y="630194"/>
                  </a:cubicBezTo>
                  <a:cubicBezTo>
                    <a:pt x="506627" y="376880"/>
                    <a:pt x="611659" y="348048"/>
                    <a:pt x="741405" y="284205"/>
                  </a:cubicBezTo>
                  <a:cubicBezTo>
                    <a:pt x="871151" y="220362"/>
                    <a:pt x="1031789" y="236838"/>
                    <a:pt x="1161535" y="247135"/>
                  </a:cubicBezTo>
                  <a:cubicBezTo>
                    <a:pt x="1291281" y="257432"/>
                    <a:pt x="1377778" y="255373"/>
                    <a:pt x="1519881" y="345989"/>
                  </a:cubicBezTo>
                  <a:cubicBezTo>
                    <a:pt x="1661984" y="436605"/>
                    <a:pt x="1853513" y="677562"/>
                    <a:pt x="2014151" y="790832"/>
                  </a:cubicBezTo>
                  <a:cubicBezTo>
                    <a:pt x="2174789" y="904102"/>
                    <a:pt x="2370438" y="978242"/>
                    <a:pt x="2483708" y="1025610"/>
                  </a:cubicBezTo>
                  <a:cubicBezTo>
                    <a:pt x="2596978" y="1072977"/>
                    <a:pt x="2549611" y="1089453"/>
                    <a:pt x="2693773" y="1075037"/>
                  </a:cubicBezTo>
                  <a:cubicBezTo>
                    <a:pt x="2837935" y="1060621"/>
                    <a:pt x="3118022" y="1048264"/>
                    <a:pt x="3348681" y="939113"/>
                  </a:cubicBezTo>
                  <a:cubicBezTo>
                    <a:pt x="3579341" y="829962"/>
                    <a:pt x="3910914" y="576648"/>
                    <a:pt x="4077730" y="420129"/>
                  </a:cubicBezTo>
                  <a:cubicBezTo>
                    <a:pt x="4244546" y="263610"/>
                    <a:pt x="4349578" y="0"/>
                    <a:pt x="4349578" y="0"/>
                  </a:cubicBezTo>
                  <a:lnTo>
                    <a:pt x="4349578" y="0"/>
                  </a:lnTo>
                </a:path>
              </a:pathLst>
            </a:custGeom>
            <a:noFill/>
            <a:ln w="254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nvGrpSpPr>
          <p:cNvPr id="21" name="グループ化 20">
            <a:extLst>
              <a:ext uri="{FF2B5EF4-FFF2-40B4-BE49-F238E27FC236}">
                <a16:creationId xmlns:a16="http://schemas.microsoft.com/office/drawing/2014/main" id="{CAAA3CB6-432D-4343-B2EF-4DA8011DEA4E}"/>
              </a:ext>
            </a:extLst>
          </p:cNvPr>
          <p:cNvGrpSpPr/>
          <p:nvPr/>
        </p:nvGrpSpPr>
        <p:grpSpPr>
          <a:xfrm>
            <a:off x="6277314" y="2358008"/>
            <a:ext cx="5242044" cy="3436516"/>
            <a:chOff x="2725209" y="2765276"/>
            <a:chExt cx="5242044" cy="3436516"/>
          </a:xfrm>
        </p:grpSpPr>
        <p:cxnSp>
          <p:nvCxnSpPr>
            <p:cNvPr id="22" name="直線コネクタ 21">
              <a:extLst>
                <a:ext uri="{FF2B5EF4-FFF2-40B4-BE49-F238E27FC236}">
                  <a16:creationId xmlns:a16="http://schemas.microsoft.com/office/drawing/2014/main" id="{F64DDA5B-94F0-F641-AFA2-B51B995787B5}"/>
                </a:ext>
              </a:extLst>
            </p:cNvPr>
            <p:cNvCxnSpPr>
              <a:cxnSpLocks/>
            </p:cNvCxnSpPr>
            <p:nvPr/>
          </p:nvCxnSpPr>
          <p:spPr>
            <a:xfrm>
              <a:off x="3359028" y="2944221"/>
              <a:ext cx="11690" cy="2560125"/>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0FC7330E-1C93-504D-8E61-677110A9A9A3}"/>
                </a:ext>
              </a:extLst>
            </p:cNvPr>
            <p:cNvCxnSpPr>
              <a:cxnSpLocks/>
            </p:cNvCxnSpPr>
            <p:nvPr/>
          </p:nvCxnSpPr>
          <p:spPr>
            <a:xfrm flipH="1" flipV="1">
              <a:off x="3347338" y="5492656"/>
              <a:ext cx="4535747" cy="28619"/>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4" name="円/楕円 23">
              <a:extLst>
                <a:ext uri="{FF2B5EF4-FFF2-40B4-BE49-F238E27FC236}">
                  <a16:creationId xmlns:a16="http://schemas.microsoft.com/office/drawing/2014/main" id="{479A2DB8-DB94-F84B-9185-C0F0DA842681}"/>
                </a:ext>
              </a:extLst>
            </p:cNvPr>
            <p:cNvSpPr/>
            <p:nvPr/>
          </p:nvSpPr>
          <p:spPr>
            <a:xfrm>
              <a:off x="3573516" y="4908365"/>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5" name="円/楕円 24">
              <a:extLst>
                <a:ext uri="{FF2B5EF4-FFF2-40B4-BE49-F238E27FC236}">
                  <a16:creationId xmlns:a16="http://schemas.microsoft.com/office/drawing/2014/main" id="{B76076DF-2931-4940-8D09-383617786DF1}"/>
                </a:ext>
              </a:extLst>
            </p:cNvPr>
            <p:cNvSpPr/>
            <p:nvPr/>
          </p:nvSpPr>
          <p:spPr>
            <a:xfrm>
              <a:off x="3962522" y="5169371"/>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6" name="円/楕円 25">
              <a:extLst>
                <a:ext uri="{FF2B5EF4-FFF2-40B4-BE49-F238E27FC236}">
                  <a16:creationId xmlns:a16="http://schemas.microsoft.com/office/drawing/2014/main" id="{6F34977A-805D-3B4A-85F6-70F728D1A140}"/>
                </a:ext>
              </a:extLst>
            </p:cNvPr>
            <p:cNvSpPr/>
            <p:nvPr/>
          </p:nvSpPr>
          <p:spPr>
            <a:xfrm>
              <a:off x="3902794" y="3750664"/>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7" name="円/楕円 26">
              <a:extLst>
                <a:ext uri="{FF2B5EF4-FFF2-40B4-BE49-F238E27FC236}">
                  <a16:creationId xmlns:a16="http://schemas.microsoft.com/office/drawing/2014/main" id="{FF9D404F-B262-ED49-8C66-6A145C3B5B0A}"/>
                </a:ext>
              </a:extLst>
            </p:cNvPr>
            <p:cNvSpPr/>
            <p:nvPr/>
          </p:nvSpPr>
          <p:spPr>
            <a:xfrm>
              <a:off x="6861778" y="4090937"/>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8" name="円/楕円 27">
              <a:extLst>
                <a:ext uri="{FF2B5EF4-FFF2-40B4-BE49-F238E27FC236}">
                  <a16:creationId xmlns:a16="http://schemas.microsoft.com/office/drawing/2014/main" id="{9E8FF736-49B2-8E4B-8969-BB5B951EA7F2}"/>
                </a:ext>
              </a:extLst>
            </p:cNvPr>
            <p:cNvSpPr/>
            <p:nvPr/>
          </p:nvSpPr>
          <p:spPr>
            <a:xfrm>
              <a:off x="4571821" y="4247535"/>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9" name="円/楕円 28">
              <a:extLst>
                <a:ext uri="{FF2B5EF4-FFF2-40B4-BE49-F238E27FC236}">
                  <a16:creationId xmlns:a16="http://schemas.microsoft.com/office/drawing/2014/main" id="{D1C7403B-D80F-884E-BAF2-B03ADF589A02}"/>
                </a:ext>
              </a:extLst>
            </p:cNvPr>
            <p:cNvSpPr/>
            <p:nvPr/>
          </p:nvSpPr>
          <p:spPr>
            <a:xfrm>
              <a:off x="4655989" y="2765276"/>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0" name="円/楕円 29">
              <a:extLst>
                <a:ext uri="{FF2B5EF4-FFF2-40B4-BE49-F238E27FC236}">
                  <a16:creationId xmlns:a16="http://schemas.microsoft.com/office/drawing/2014/main" id="{1EBFBBB5-0534-3945-A867-F3B961E4EEDF}"/>
                </a:ext>
              </a:extLst>
            </p:cNvPr>
            <p:cNvSpPr/>
            <p:nvPr/>
          </p:nvSpPr>
          <p:spPr>
            <a:xfrm>
              <a:off x="5860891" y="4710019"/>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1" name="円/楕円 30">
              <a:extLst>
                <a:ext uri="{FF2B5EF4-FFF2-40B4-BE49-F238E27FC236}">
                  <a16:creationId xmlns:a16="http://schemas.microsoft.com/office/drawing/2014/main" id="{2A768034-E707-744D-8F37-B1FF38ECE9D1}"/>
                </a:ext>
              </a:extLst>
            </p:cNvPr>
            <p:cNvSpPr/>
            <p:nvPr/>
          </p:nvSpPr>
          <p:spPr>
            <a:xfrm>
              <a:off x="5436506" y="3591903"/>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2" name="円/楕円 31">
              <a:extLst>
                <a:ext uri="{FF2B5EF4-FFF2-40B4-BE49-F238E27FC236}">
                  <a16:creationId xmlns:a16="http://schemas.microsoft.com/office/drawing/2014/main" id="{32D9928C-DFEC-E64D-920C-5883CA45F301}"/>
                </a:ext>
              </a:extLst>
            </p:cNvPr>
            <p:cNvSpPr/>
            <p:nvPr/>
          </p:nvSpPr>
          <p:spPr>
            <a:xfrm>
              <a:off x="6477556" y="5256231"/>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3" name="円/楕円 32">
              <a:extLst>
                <a:ext uri="{FF2B5EF4-FFF2-40B4-BE49-F238E27FC236}">
                  <a16:creationId xmlns:a16="http://schemas.microsoft.com/office/drawing/2014/main" id="{D04DEFC0-B275-CE46-9AFC-0BCC77730CAD}"/>
                </a:ext>
              </a:extLst>
            </p:cNvPr>
            <p:cNvSpPr/>
            <p:nvPr/>
          </p:nvSpPr>
          <p:spPr>
            <a:xfrm>
              <a:off x="7398547" y="4434595"/>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4" name="円/楕円 33">
              <a:extLst>
                <a:ext uri="{FF2B5EF4-FFF2-40B4-BE49-F238E27FC236}">
                  <a16:creationId xmlns:a16="http://schemas.microsoft.com/office/drawing/2014/main" id="{31902F3E-E9AB-A14A-86C5-A0597D6E014D}"/>
                </a:ext>
              </a:extLst>
            </p:cNvPr>
            <p:cNvSpPr/>
            <p:nvPr/>
          </p:nvSpPr>
          <p:spPr>
            <a:xfrm>
              <a:off x="7798916" y="3094708"/>
              <a:ext cx="168337" cy="168337"/>
            </a:xfrm>
            <a:prstGeom prst="ellipse">
              <a:avLst/>
            </a:prstGeom>
            <a:solidFill>
              <a:srgbClr val="0432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5" name="テキスト ボックス 34">
              <a:extLst>
                <a:ext uri="{FF2B5EF4-FFF2-40B4-BE49-F238E27FC236}">
                  <a16:creationId xmlns:a16="http://schemas.microsoft.com/office/drawing/2014/main" id="{AF0D6CDA-DFB3-C449-B889-91CBAE941F90}"/>
                </a:ext>
              </a:extLst>
            </p:cNvPr>
            <p:cNvSpPr txBox="1"/>
            <p:nvPr/>
          </p:nvSpPr>
          <p:spPr>
            <a:xfrm>
              <a:off x="5205994" y="5692488"/>
              <a:ext cx="1824121" cy="509304"/>
            </a:xfrm>
            <a:prstGeom prst="rect">
              <a:avLst/>
            </a:prstGeom>
            <a:noFill/>
          </p:spPr>
          <p:txBody>
            <a:bodyPr wrap="none" rtlCol="0">
              <a:spAutoFit/>
            </a:bodyPr>
            <a:lstStyle/>
            <a:p>
              <a:r>
                <a:rPr lang="ja-JP" altLang="en-US"/>
                <a:t>説明変数</a:t>
              </a:r>
              <a:r>
                <a:rPr lang="en-US" altLang="ja-JP" dirty="0"/>
                <a:t> X</a:t>
              </a:r>
              <a:endParaRPr lang="ja-JP" altLang="en-US"/>
            </a:p>
          </p:txBody>
        </p:sp>
        <p:sp>
          <p:nvSpPr>
            <p:cNvPr id="36" name="テキスト ボックス 35">
              <a:extLst>
                <a:ext uri="{FF2B5EF4-FFF2-40B4-BE49-F238E27FC236}">
                  <a16:creationId xmlns:a16="http://schemas.microsoft.com/office/drawing/2014/main" id="{FBF1E9D8-B863-CD44-9FC8-68C61B39E20F}"/>
                </a:ext>
              </a:extLst>
            </p:cNvPr>
            <p:cNvSpPr txBox="1"/>
            <p:nvPr/>
          </p:nvSpPr>
          <p:spPr>
            <a:xfrm rot="16200000">
              <a:off x="2067800" y="3920454"/>
              <a:ext cx="1824121" cy="509304"/>
            </a:xfrm>
            <a:prstGeom prst="rect">
              <a:avLst/>
            </a:prstGeom>
            <a:noFill/>
          </p:spPr>
          <p:txBody>
            <a:bodyPr wrap="none" rtlCol="0">
              <a:spAutoFit/>
            </a:bodyPr>
            <a:lstStyle/>
            <a:p>
              <a:r>
                <a:rPr lang="ja-JP" altLang="en-US"/>
                <a:t>目的変数</a:t>
              </a:r>
              <a:r>
                <a:rPr lang="en-US" altLang="ja-JP" dirty="0"/>
                <a:t> Y</a:t>
              </a:r>
              <a:endParaRPr lang="ja-JP" altLang="en-US"/>
            </a:p>
          </p:txBody>
        </p:sp>
        <p:sp>
          <p:nvSpPr>
            <p:cNvPr id="37" name="フリーフォーム 36">
              <a:extLst>
                <a:ext uri="{FF2B5EF4-FFF2-40B4-BE49-F238E27FC236}">
                  <a16:creationId xmlns:a16="http://schemas.microsoft.com/office/drawing/2014/main" id="{25E1DC0F-BFC1-F746-BD85-A3AD59EEEA14}"/>
                </a:ext>
              </a:extLst>
            </p:cNvPr>
            <p:cNvSpPr/>
            <p:nvPr/>
          </p:nvSpPr>
          <p:spPr>
            <a:xfrm>
              <a:off x="3594970" y="2870847"/>
              <a:ext cx="4296427" cy="2569372"/>
            </a:xfrm>
            <a:custGeom>
              <a:avLst/>
              <a:gdLst>
                <a:gd name="connsiteX0" fmla="*/ 0 w 4296427"/>
                <a:gd name="connsiteY0" fmla="*/ 2427663 h 2569372"/>
                <a:gd name="connsiteX1" fmla="*/ 37578 w 4296427"/>
                <a:gd name="connsiteY1" fmla="*/ 2001778 h 2569372"/>
                <a:gd name="connsiteX2" fmla="*/ 87682 w 4296427"/>
                <a:gd name="connsiteY2" fmla="*/ 1613471 h 2569372"/>
                <a:gd name="connsiteX3" fmla="*/ 237994 w 4296427"/>
                <a:gd name="connsiteY3" fmla="*/ 1200112 h 2569372"/>
                <a:gd name="connsiteX4" fmla="*/ 350729 w 4296427"/>
                <a:gd name="connsiteY4" fmla="*/ 1062326 h 2569372"/>
                <a:gd name="connsiteX5" fmla="*/ 413359 w 4296427"/>
                <a:gd name="connsiteY5" fmla="*/ 1087378 h 2569372"/>
                <a:gd name="connsiteX6" fmla="*/ 438411 w 4296427"/>
                <a:gd name="connsiteY6" fmla="*/ 1162534 h 2569372"/>
                <a:gd name="connsiteX7" fmla="*/ 488515 w 4296427"/>
                <a:gd name="connsiteY7" fmla="*/ 1488211 h 2569372"/>
                <a:gd name="connsiteX8" fmla="*/ 526093 w 4296427"/>
                <a:gd name="connsiteY8" fmla="*/ 1763783 h 2569372"/>
                <a:gd name="connsiteX9" fmla="*/ 551145 w 4296427"/>
                <a:gd name="connsiteY9" fmla="*/ 2189668 h 2569372"/>
                <a:gd name="connsiteX10" fmla="*/ 638827 w 4296427"/>
                <a:gd name="connsiteY10" fmla="*/ 2314928 h 2569372"/>
                <a:gd name="connsiteX11" fmla="*/ 826718 w 4296427"/>
                <a:gd name="connsiteY11" fmla="*/ 2202194 h 2569372"/>
                <a:gd name="connsiteX12" fmla="*/ 951978 w 4296427"/>
                <a:gd name="connsiteY12" fmla="*/ 1939148 h 2569372"/>
                <a:gd name="connsiteX13" fmla="*/ 1039660 w 4296427"/>
                <a:gd name="connsiteY13" fmla="*/ 1538315 h 2569372"/>
                <a:gd name="connsiteX14" fmla="*/ 1064712 w 4296427"/>
                <a:gd name="connsiteY14" fmla="*/ 1087378 h 2569372"/>
                <a:gd name="connsiteX15" fmla="*/ 1139868 w 4296427"/>
                <a:gd name="connsiteY15" fmla="*/ 423498 h 2569372"/>
                <a:gd name="connsiteX16" fmla="*/ 1202498 w 4296427"/>
                <a:gd name="connsiteY16" fmla="*/ 323290 h 2569372"/>
                <a:gd name="connsiteX17" fmla="*/ 1227551 w 4296427"/>
                <a:gd name="connsiteY17" fmla="*/ 298238 h 2569372"/>
                <a:gd name="connsiteX18" fmla="*/ 1440493 w 4296427"/>
                <a:gd name="connsiteY18" fmla="*/ 223082 h 2569372"/>
                <a:gd name="connsiteX19" fmla="*/ 1653435 w 4296427"/>
                <a:gd name="connsiteY19" fmla="*/ 436024 h 2569372"/>
                <a:gd name="connsiteX20" fmla="*/ 1891430 w 4296427"/>
                <a:gd name="connsiteY20" fmla="*/ 724123 h 2569372"/>
                <a:gd name="connsiteX21" fmla="*/ 2091846 w 4296427"/>
                <a:gd name="connsiteY21" fmla="*/ 1137482 h 2569372"/>
                <a:gd name="connsiteX22" fmla="*/ 2242159 w 4296427"/>
                <a:gd name="connsiteY22" fmla="*/ 1500737 h 2569372"/>
                <a:gd name="connsiteX23" fmla="*/ 2304789 w 4296427"/>
                <a:gd name="connsiteY23" fmla="*/ 1788835 h 2569372"/>
                <a:gd name="connsiteX24" fmla="*/ 2417523 w 4296427"/>
                <a:gd name="connsiteY24" fmla="*/ 2101986 h 2569372"/>
                <a:gd name="connsiteX25" fmla="*/ 2605414 w 4296427"/>
                <a:gd name="connsiteY25" fmla="*/ 2415137 h 2569372"/>
                <a:gd name="connsiteX26" fmla="*/ 2768252 w 4296427"/>
                <a:gd name="connsiteY26" fmla="*/ 2552923 h 2569372"/>
                <a:gd name="connsiteX27" fmla="*/ 2893512 w 4296427"/>
                <a:gd name="connsiteY27" fmla="*/ 2552923 h 2569372"/>
                <a:gd name="connsiteX28" fmla="*/ 3018772 w 4296427"/>
                <a:gd name="connsiteY28" fmla="*/ 2427663 h 2569372"/>
                <a:gd name="connsiteX29" fmla="*/ 3081403 w 4296427"/>
                <a:gd name="connsiteY29" fmla="*/ 2139564 h 2569372"/>
                <a:gd name="connsiteX30" fmla="*/ 3131507 w 4296427"/>
                <a:gd name="connsiteY30" fmla="*/ 1889043 h 2569372"/>
                <a:gd name="connsiteX31" fmla="*/ 3169085 w 4296427"/>
                <a:gd name="connsiteY31" fmla="*/ 1600945 h 2569372"/>
                <a:gd name="connsiteX32" fmla="*/ 3194137 w 4296427"/>
                <a:gd name="connsiteY32" fmla="*/ 1425580 h 2569372"/>
                <a:gd name="connsiteX33" fmla="*/ 3269293 w 4296427"/>
                <a:gd name="connsiteY33" fmla="*/ 1362950 h 2569372"/>
                <a:gd name="connsiteX34" fmla="*/ 3394553 w 4296427"/>
                <a:gd name="connsiteY34" fmla="*/ 1262742 h 2569372"/>
                <a:gd name="connsiteX35" fmla="*/ 3544866 w 4296427"/>
                <a:gd name="connsiteY35" fmla="*/ 1262742 h 2569372"/>
                <a:gd name="connsiteX36" fmla="*/ 3582444 w 4296427"/>
                <a:gd name="connsiteY36" fmla="*/ 1337898 h 2569372"/>
                <a:gd name="connsiteX37" fmla="*/ 3645074 w 4296427"/>
                <a:gd name="connsiteY37" fmla="*/ 1676101 h 2569372"/>
                <a:gd name="connsiteX38" fmla="*/ 3745282 w 4296427"/>
                <a:gd name="connsiteY38" fmla="*/ 1763783 h 2569372"/>
                <a:gd name="connsiteX39" fmla="*/ 3870542 w 4296427"/>
                <a:gd name="connsiteY39" fmla="*/ 1763783 h 2569372"/>
                <a:gd name="connsiteX40" fmla="*/ 3895594 w 4296427"/>
                <a:gd name="connsiteY40" fmla="*/ 1676101 h 2569372"/>
                <a:gd name="connsiteX41" fmla="*/ 4020855 w 4296427"/>
                <a:gd name="connsiteY41" fmla="*/ 1337898 h 2569372"/>
                <a:gd name="connsiteX42" fmla="*/ 4146115 w 4296427"/>
                <a:gd name="connsiteY42" fmla="*/ 811805 h 2569372"/>
                <a:gd name="connsiteX43" fmla="*/ 4221271 w 4296427"/>
                <a:gd name="connsiteY43" fmla="*/ 561285 h 2569372"/>
                <a:gd name="connsiteX44" fmla="*/ 4246323 w 4296427"/>
                <a:gd name="connsiteY44" fmla="*/ 260660 h 2569372"/>
                <a:gd name="connsiteX45" fmla="*/ 4283901 w 4296427"/>
                <a:gd name="connsiteY45" fmla="*/ 10139 h 2569372"/>
                <a:gd name="connsiteX46" fmla="*/ 4296427 w 4296427"/>
                <a:gd name="connsiteY46" fmla="*/ 72769 h 2569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296427" h="2569372">
                  <a:moveTo>
                    <a:pt x="0" y="2427663"/>
                  </a:moveTo>
                  <a:cubicBezTo>
                    <a:pt x="11482" y="2282570"/>
                    <a:pt x="22964" y="2137477"/>
                    <a:pt x="37578" y="2001778"/>
                  </a:cubicBezTo>
                  <a:cubicBezTo>
                    <a:pt x="52192" y="1866079"/>
                    <a:pt x="54279" y="1747082"/>
                    <a:pt x="87682" y="1613471"/>
                  </a:cubicBezTo>
                  <a:cubicBezTo>
                    <a:pt x="121085" y="1479860"/>
                    <a:pt x="194153" y="1291969"/>
                    <a:pt x="237994" y="1200112"/>
                  </a:cubicBezTo>
                  <a:cubicBezTo>
                    <a:pt x="281835" y="1108254"/>
                    <a:pt x="321501" y="1081115"/>
                    <a:pt x="350729" y="1062326"/>
                  </a:cubicBezTo>
                  <a:cubicBezTo>
                    <a:pt x="379957" y="1043537"/>
                    <a:pt x="398745" y="1070677"/>
                    <a:pt x="413359" y="1087378"/>
                  </a:cubicBezTo>
                  <a:cubicBezTo>
                    <a:pt x="427973" y="1104079"/>
                    <a:pt x="425885" y="1095728"/>
                    <a:pt x="438411" y="1162534"/>
                  </a:cubicBezTo>
                  <a:cubicBezTo>
                    <a:pt x="450937" y="1229340"/>
                    <a:pt x="473901" y="1388003"/>
                    <a:pt x="488515" y="1488211"/>
                  </a:cubicBezTo>
                  <a:cubicBezTo>
                    <a:pt x="503129" y="1588419"/>
                    <a:pt x="515655" y="1646874"/>
                    <a:pt x="526093" y="1763783"/>
                  </a:cubicBezTo>
                  <a:cubicBezTo>
                    <a:pt x="536531" y="1880692"/>
                    <a:pt x="532356" y="2097811"/>
                    <a:pt x="551145" y="2189668"/>
                  </a:cubicBezTo>
                  <a:cubicBezTo>
                    <a:pt x="569934" y="2281525"/>
                    <a:pt x="592898" y="2312840"/>
                    <a:pt x="638827" y="2314928"/>
                  </a:cubicBezTo>
                  <a:cubicBezTo>
                    <a:pt x="684756" y="2317016"/>
                    <a:pt x="774526" y="2264824"/>
                    <a:pt x="826718" y="2202194"/>
                  </a:cubicBezTo>
                  <a:cubicBezTo>
                    <a:pt x="878910" y="2139564"/>
                    <a:pt x="916488" y="2049794"/>
                    <a:pt x="951978" y="1939148"/>
                  </a:cubicBezTo>
                  <a:cubicBezTo>
                    <a:pt x="987468" y="1828502"/>
                    <a:pt x="1020871" y="1680277"/>
                    <a:pt x="1039660" y="1538315"/>
                  </a:cubicBezTo>
                  <a:cubicBezTo>
                    <a:pt x="1058449" y="1396353"/>
                    <a:pt x="1048011" y="1273181"/>
                    <a:pt x="1064712" y="1087378"/>
                  </a:cubicBezTo>
                  <a:cubicBezTo>
                    <a:pt x="1081413" y="901575"/>
                    <a:pt x="1116904" y="550846"/>
                    <a:pt x="1139868" y="423498"/>
                  </a:cubicBezTo>
                  <a:cubicBezTo>
                    <a:pt x="1162832" y="296150"/>
                    <a:pt x="1187884" y="344167"/>
                    <a:pt x="1202498" y="323290"/>
                  </a:cubicBezTo>
                  <a:cubicBezTo>
                    <a:pt x="1217112" y="302413"/>
                    <a:pt x="1187885" y="314939"/>
                    <a:pt x="1227551" y="298238"/>
                  </a:cubicBezTo>
                  <a:cubicBezTo>
                    <a:pt x="1267217" y="281537"/>
                    <a:pt x="1369513" y="200118"/>
                    <a:pt x="1440493" y="223082"/>
                  </a:cubicBezTo>
                  <a:cubicBezTo>
                    <a:pt x="1511473" y="246046"/>
                    <a:pt x="1578279" y="352517"/>
                    <a:pt x="1653435" y="436024"/>
                  </a:cubicBezTo>
                  <a:cubicBezTo>
                    <a:pt x="1728591" y="519531"/>
                    <a:pt x="1818362" y="607213"/>
                    <a:pt x="1891430" y="724123"/>
                  </a:cubicBezTo>
                  <a:cubicBezTo>
                    <a:pt x="1964498" y="841033"/>
                    <a:pt x="2033391" y="1008046"/>
                    <a:pt x="2091846" y="1137482"/>
                  </a:cubicBezTo>
                  <a:cubicBezTo>
                    <a:pt x="2150301" y="1266918"/>
                    <a:pt x="2206669" y="1392178"/>
                    <a:pt x="2242159" y="1500737"/>
                  </a:cubicBezTo>
                  <a:cubicBezTo>
                    <a:pt x="2277650" y="1609296"/>
                    <a:pt x="2275562" y="1688627"/>
                    <a:pt x="2304789" y="1788835"/>
                  </a:cubicBezTo>
                  <a:cubicBezTo>
                    <a:pt x="2334016" y="1889043"/>
                    <a:pt x="2367419" y="1997602"/>
                    <a:pt x="2417523" y="2101986"/>
                  </a:cubicBezTo>
                  <a:cubicBezTo>
                    <a:pt x="2467627" y="2206370"/>
                    <a:pt x="2546959" y="2339981"/>
                    <a:pt x="2605414" y="2415137"/>
                  </a:cubicBezTo>
                  <a:cubicBezTo>
                    <a:pt x="2663869" y="2490293"/>
                    <a:pt x="2720236" y="2529959"/>
                    <a:pt x="2768252" y="2552923"/>
                  </a:cubicBezTo>
                  <a:cubicBezTo>
                    <a:pt x="2816268" y="2575887"/>
                    <a:pt x="2851759" y="2573800"/>
                    <a:pt x="2893512" y="2552923"/>
                  </a:cubicBezTo>
                  <a:cubicBezTo>
                    <a:pt x="2935265" y="2532046"/>
                    <a:pt x="2987457" y="2496556"/>
                    <a:pt x="3018772" y="2427663"/>
                  </a:cubicBezTo>
                  <a:cubicBezTo>
                    <a:pt x="3050087" y="2358770"/>
                    <a:pt x="3062614" y="2229334"/>
                    <a:pt x="3081403" y="2139564"/>
                  </a:cubicBezTo>
                  <a:cubicBezTo>
                    <a:pt x="3100192" y="2049794"/>
                    <a:pt x="3116893" y="1978813"/>
                    <a:pt x="3131507" y="1889043"/>
                  </a:cubicBezTo>
                  <a:cubicBezTo>
                    <a:pt x="3146121" y="1799273"/>
                    <a:pt x="3158647" y="1678189"/>
                    <a:pt x="3169085" y="1600945"/>
                  </a:cubicBezTo>
                  <a:cubicBezTo>
                    <a:pt x="3179523" y="1523701"/>
                    <a:pt x="3177436" y="1465246"/>
                    <a:pt x="3194137" y="1425580"/>
                  </a:cubicBezTo>
                  <a:cubicBezTo>
                    <a:pt x="3210838" y="1385914"/>
                    <a:pt x="3235890" y="1390090"/>
                    <a:pt x="3269293" y="1362950"/>
                  </a:cubicBezTo>
                  <a:cubicBezTo>
                    <a:pt x="3302696" y="1335810"/>
                    <a:pt x="3348624" y="1279443"/>
                    <a:pt x="3394553" y="1262742"/>
                  </a:cubicBezTo>
                  <a:cubicBezTo>
                    <a:pt x="3440482" y="1246041"/>
                    <a:pt x="3513551" y="1250216"/>
                    <a:pt x="3544866" y="1262742"/>
                  </a:cubicBezTo>
                  <a:cubicBezTo>
                    <a:pt x="3576181" y="1275268"/>
                    <a:pt x="3565743" y="1269005"/>
                    <a:pt x="3582444" y="1337898"/>
                  </a:cubicBezTo>
                  <a:cubicBezTo>
                    <a:pt x="3599145" y="1406791"/>
                    <a:pt x="3617934" y="1605120"/>
                    <a:pt x="3645074" y="1676101"/>
                  </a:cubicBezTo>
                  <a:cubicBezTo>
                    <a:pt x="3672214" y="1747082"/>
                    <a:pt x="3707704" y="1749169"/>
                    <a:pt x="3745282" y="1763783"/>
                  </a:cubicBezTo>
                  <a:cubicBezTo>
                    <a:pt x="3782860" y="1778397"/>
                    <a:pt x="3845490" y="1778397"/>
                    <a:pt x="3870542" y="1763783"/>
                  </a:cubicBezTo>
                  <a:cubicBezTo>
                    <a:pt x="3895594" y="1749169"/>
                    <a:pt x="3870542" y="1747082"/>
                    <a:pt x="3895594" y="1676101"/>
                  </a:cubicBezTo>
                  <a:cubicBezTo>
                    <a:pt x="3920646" y="1605120"/>
                    <a:pt x="3979102" y="1481947"/>
                    <a:pt x="4020855" y="1337898"/>
                  </a:cubicBezTo>
                  <a:cubicBezTo>
                    <a:pt x="4062608" y="1193849"/>
                    <a:pt x="4112712" y="941240"/>
                    <a:pt x="4146115" y="811805"/>
                  </a:cubicBezTo>
                  <a:cubicBezTo>
                    <a:pt x="4179518" y="682369"/>
                    <a:pt x="4204570" y="653142"/>
                    <a:pt x="4221271" y="561285"/>
                  </a:cubicBezTo>
                  <a:cubicBezTo>
                    <a:pt x="4237972" y="469427"/>
                    <a:pt x="4235885" y="352518"/>
                    <a:pt x="4246323" y="260660"/>
                  </a:cubicBezTo>
                  <a:cubicBezTo>
                    <a:pt x="4256761" y="168802"/>
                    <a:pt x="4275550" y="41454"/>
                    <a:pt x="4283901" y="10139"/>
                  </a:cubicBezTo>
                  <a:cubicBezTo>
                    <a:pt x="4292252" y="-21176"/>
                    <a:pt x="4294339" y="25796"/>
                    <a:pt x="4296427" y="72769"/>
                  </a:cubicBezTo>
                </a:path>
              </a:pathLst>
            </a:cu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8" name="テキスト ボックス 37">
            <a:extLst>
              <a:ext uri="{FF2B5EF4-FFF2-40B4-BE49-F238E27FC236}">
                <a16:creationId xmlns:a16="http://schemas.microsoft.com/office/drawing/2014/main" id="{0031C640-60CE-BD4F-A064-604DD918D1B0}"/>
              </a:ext>
            </a:extLst>
          </p:cNvPr>
          <p:cNvSpPr txBox="1"/>
          <p:nvPr/>
        </p:nvSpPr>
        <p:spPr>
          <a:xfrm>
            <a:off x="1406556" y="5794524"/>
            <a:ext cx="4801314" cy="646331"/>
          </a:xfrm>
          <a:prstGeom prst="rect">
            <a:avLst/>
          </a:prstGeom>
          <a:noFill/>
        </p:spPr>
        <p:txBody>
          <a:bodyPr wrap="none" rtlCol="0">
            <a:spAutoFit/>
          </a:bodyPr>
          <a:lstStyle/>
          <a:p>
            <a:r>
              <a:rPr kumimoji="1" lang="ja-JP" altLang="en-US"/>
              <a:t>ちょうどいい「硬さ」の平滑化スプライン．</a:t>
            </a:r>
            <a:endParaRPr kumimoji="1" lang="en-US" altLang="ja-JP" dirty="0"/>
          </a:p>
          <a:p>
            <a:r>
              <a:rPr lang="ja-JP" altLang="en-US"/>
              <a:t>汎化性能が高い状態．</a:t>
            </a:r>
            <a:endParaRPr kumimoji="1" lang="ja-JP" altLang="en-US"/>
          </a:p>
        </p:txBody>
      </p:sp>
      <p:sp>
        <p:nvSpPr>
          <p:cNvPr id="39" name="テキスト ボックス 38">
            <a:extLst>
              <a:ext uri="{FF2B5EF4-FFF2-40B4-BE49-F238E27FC236}">
                <a16:creationId xmlns:a16="http://schemas.microsoft.com/office/drawing/2014/main" id="{370519F0-453F-604C-8316-86AD3F804DE9}"/>
              </a:ext>
            </a:extLst>
          </p:cNvPr>
          <p:cNvSpPr txBox="1"/>
          <p:nvPr/>
        </p:nvSpPr>
        <p:spPr>
          <a:xfrm>
            <a:off x="7358587" y="5794524"/>
            <a:ext cx="4108817" cy="646331"/>
          </a:xfrm>
          <a:prstGeom prst="rect">
            <a:avLst/>
          </a:prstGeom>
          <a:noFill/>
        </p:spPr>
        <p:txBody>
          <a:bodyPr wrap="none" rtlCol="0">
            <a:spAutoFit/>
          </a:bodyPr>
          <a:lstStyle/>
          <a:p>
            <a:r>
              <a:rPr kumimoji="1" lang="ja-JP" altLang="en-US"/>
              <a:t>「柔らかすぎる」平滑化スプライン．</a:t>
            </a:r>
            <a:endParaRPr kumimoji="1" lang="en-US" altLang="ja-JP" dirty="0"/>
          </a:p>
          <a:p>
            <a:r>
              <a:rPr lang="ja-JP" altLang="en-US"/>
              <a:t>データに過適合している状態．</a:t>
            </a:r>
            <a:endParaRPr kumimoji="1" lang="ja-JP" altLang="en-US"/>
          </a:p>
        </p:txBody>
      </p:sp>
    </p:spTree>
    <p:extLst>
      <p:ext uri="{BB962C8B-B14F-4D97-AF65-F5344CB8AC3E}">
        <p14:creationId xmlns:p14="http://schemas.microsoft.com/office/powerpoint/2010/main" val="3113980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D634DB93-5C94-F04D-870C-A7D613AB09C4}"/>
              </a:ext>
            </a:extLst>
          </p:cNvPr>
          <p:cNvSpPr txBox="1"/>
          <p:nvPr/>
        </p:nvSpPr>
        <p:spPr>
          <a:xfrm>
            <a:off x="603422" y="1811741"/>
            <a:ext cx="11686212" cy="4524315"/>
          </a:xfrm>
          <a:prstGeom prst="rect">
            <a:avLst/>
          </a:prstGeom>
          <a:noFill/>
        </p:spPr>
        <p:txBody>
          <a:bodyPr wrap="none" rtlCol="0">
            <a:spAutoFit/>
          </a:bodyPr>
          <a:lstStyle/>
          <a:p>
            <a:pPr marL="285750" indent="-285750">
              <a:buFont typeface="Arial" panose="020B0604020202020204" pitchFamily="34" charset="0"/>
              <a:buChar char="•"/>
            </a:pPr>
            <a:r>
              <a:rPr kumimoji="1" lang="ja-JP" altLang="en-US" sz="2400"/>
              <a:t>データへの</a:t>
            </a:r>
            <a:r>
              <a:rPr kumimoji="1" lang="en-US" altLang="ja-JP" sz="2400" dirty="0"/>
              <a:t>fit</a:t>
            </a:r>
            <a:r>
              <a:rPr kumimoji="1" lang="ja-JP" altLang="en-US" sz="2400"/>
              <a:t>とモデルの「柔らかさ」のバランスをとるために，</a:t>
            </a:r>
            <a:endParaRPr kumimoji="1" lang="en-US" altLang="ja-JP" sz="2400" dirty="0"/>
          </a:p>
          <a:p>
            <a:pPr marL="285750" indent="-285750">
              <a:buFont typeface="Arial" panose="020B0604020202020204" pitchFamily="34" charset="0"/>
              <a:buChar char="•"/>
            </a:pPr>
            <a:endParaRPr lang="en-US" altLang="ja-JP" sz="2400" dirty="0"/>
          </a:p>
          <a:p>
            <a:pPr marL="285750" indent="-285750">
              <a:buFont typeface="Arial" panose="020B0604020202020204" pitchFamily="34" charset="0"/>
              <a:buChar char="•"/>
            </a:pPr>
            <a:endParaRPr kumimoji="1" lang="en-US" altLang="ja-JP" sz="2400" dirty="0"/>
          </a:p>
          <a:p>
            <a:pPr marL="285750" indent="-285750">
              <a:buFont typeface="Arial" panose="020B0604020202020204" pitchFamily="34" charset="0"/>
              <a:buChar char="•"/>
            </a:pPr>
            <a:endParaRPr lang="en-US" altLang="ja-JP" sz="2400" dirty="0"/>
          </a:p>
          <a:p>
            <a:pPr marL="285750" indent="-285750">
              <a:buFont typeface="Arial" panose="020B0604020202020204" pitchFamily="34" charset="0"/>
              <a:buChar char="•"/>
            </a:pPr>
            <a:endParaRPr kumimoji="1" lang="en-US" altLang="ja-JP" sz="2400" dirty="0"/>
          </a:p>
          <a:p>
            <a:pPr marL="285750" indent="-285750">
              <a:buFont typeface="Arial" panose="020B0604020202020204" pitchFamily="34" charset="0"/>
              <a:buChar char="•"/>
            </a:pPr>
            <a:endParaRPr lang="en-US" altLang="ja-JP" sz="2400" dirty="0"/>
          </a:p>
          <a:p>
            <a:pPr marL="285750" indent="-285750">
              <a:buFont typeface="Arial" panose="020B0604020202020204" pitchFamily="34" charset="0"/>
              <a:buChar char="•"/>
            </a:pPr>
            <a:r>
              <a:rPr kumimoji="1" lang="ja-JP" altLang="en-US" sz="2400"/>
              <a:t>これを最小化するような平滑化スプラインを推定する．</a:t>
            </a:r>
            <a:endParaRPr kumimoji="1" lang="en-US" altLang="ja-JP" sz="2400" dirty="0"/>
          </a:p>
          <a:p>
            <a:pPr marL="285750" indent="-285750">
              <a:buFont typeface="Arial" panose="020B0604020202020204" pitchFamily="34" charset="0"/>
              <a:buChar char="•"/>
            </a:pPr>
            <a:r>
              <a:rPr lang="en-US" altLang="ja-JP" sz="2400" i="1" dirty="0" err="1">
                <a:latin typeface="Times New Roman" panose="02020603050405020304" pitchFamily="18" charset="0"/>
                <a:cs typeface="Times New Roman" panose="02020603050405020304" pitchFamily="18" charset="0"/>
              </a:rPr>
              <a:t>λ</a:t>
            </a:r>
            <a:r>
              <a:rPr lang="ja-JP" altLang="en-US" sz="2400"/>
              <a:t>は「モデルの硬さにどの程度の重みを置くか」をコントロールするパラメータ．</a:t>
            </a:r>
            <a:endParaRPr lang="en-US" altLang="ja-JP" sz="2400" dirty="0"/>
          </a:p>
          <a:p>
            <a:pPr marL="285750" indent="-285750">
              <a:buFont typeface="Arial" panose="020B0604020202020204" pitchFamily="34" charset="0"/>
              <a:buChar char="•"/>
            </a:pPr>
            <a:r>
              <a:rPr lang="en-US" altLang="ja-JP" sz="2400" i="1" dirty="0" err="1">
                <a:latin typeface="Times New Roman" panose="02020603050405020304" pitchFamily="18" charset="0"/>
                <a:cs typeface="Times New Roman" panose="02020603050405020304" pitchFamily="18" charset="0"/>
              </a:rPr>
              <a:t>λ</a:t>
            </a:r>
            <a:r>
              <a:rPr lang="ja-JP" altLang="en-US" sz="2400"/>
              <a:t>が小さいと柔らかいスプラインが選ばれがちに．</a:t>
            </a:r>
            <a:endParaRPr lang="en-US" altLang="ja-JP" sz="2400" dirty="0"/>
          </a:p>
          <a:p>
            <a:pPr marL="285750" indent="-285750">
              <a:buFont typeface="Arial" panose="020B0604020202020204" pitchFamily="34" charset="0"/>
              <a:buChar char="•"/>
            </a:pPr>
            <a:r>
              <a:rPr lang="en-US" altLang="ja-JP" sz="2400" i="1" dirty="0" err="1">
                <a:latin typeface="Times New Roman" panose="02020603050405020304" pitchFamily="18" charset="0"/>
                <a:cs typeface="Times New Roman" panose="02020603050405020304" pitchFamily="18" charset="0"/>
              </a:rPr>
              <a:t>λ</a:t>
            </a:r>
            <a:r>
              <a:rPr lang="ja-JP" altLang="en-US" sz="2400"/>
              <a:t>が大きいと硬いスプラインが選ばれがちに．</a:t>
            </a:r>
          </a:p>
          <a:p>
            <a:pPr marL="285750" indent="-285750">
              <a:buFont typeface="Arial" panose="020B0604020202020204" pitchFamily="34" charset="0"/>
              <a:buChar char="•"/>
            </a:pPr>
            <a:r>
              <a:rPr lang="en-US" altLang="ja-JP" sz="2400" i="1" dirty="0" err="1">
                <a:latin typeface="Times New Roman" panose="02020603050405020304" pitchFamily="18" charset="0"/>
                <a:cs typeface="Times New Roman" panose="02020603050405020304" pitchFamily="18" charset="0"/>
              </a:rPr>
              <a:t>λ</a:t>
            </a:r>
            <a:r>
              <a:rPr lang="ja-JP" altLang="en-US" sz="2400">
                <a:latin typeface="Times New Roman" panose="02020603050405020304" pitchFamily="18" charset="0"/>
                <a:cs typeface="Times New Roman" panose="02020603050405020304" pitchFamily="18" charset="0"/>
              </a:rPr>
              <a:t>の値は交差検証（第１６回）で選ばれる．</a:t>
            </a:r>
            <a:endParaRPr lang="en-US" altLang="ja-JP"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ja-JP" sz="2400" dirty="0">
                <a:latin typeface="Times New Roman" panose="02020603050405020304" pitchFamily="18" charset="0"/>
                <a:cs typeface="Times New Roman" panose="02020603050405020304" pitchFamily="18" charset="0"/>
              </a:rPr>
              <a:t>Lasso</a:t>
            </a:r>
            <a:r>
              <a:rPr lang="ja-JP" altLang="en-US" sz="2400">
                <a:latin typeface="Times New Roman" panose="02020603050405020304" pitchFamily="18" charset="0"/>
                <a:cs typeface="Times New Roman" panose="02020603050405020304" pitchFamily="18" charset="0"/>
              </a:rPr>
              <a:t>や</a:t>
            </a:r>
            <a:r>
              <a:rPr lang="en-US" altLang="ja-JP" sz="2400" dirty="0">
                <a:latin typeface="Times New Roman" panose="02020603050405020304" pitchFamily="18" charset="0"/>
                <a:cs typeface="Times New Roman" panose="02020603050405020304" pitchFamily="18" charset="0"/>
              </a:rPr>
              <a:t>Ridge</a:t>
            </a:r>
            <a:r>
              <a:rPr lang="ja-JP" altLang="en-US" sz="2400">
                <a:latin typeface="Times New Roman" panose="02020603050405020304" pitchFamily="18" charset="0"/>
                <a:cs typeface="Times New Roman" panose="02020603050405020304" pitchFamily="18" charset="0"/>
              </a:rPr>
              <a:t>に似てますね（第３２回）．</a:t>
            </a:r>
            <a:endParaRPr lang="ja-JP" altLang="en-US" sz="2400"/>
          </a:p>
        </p:txBody>
      </p:sp>
      <p:sp>
        <p:nvSpPr>
          <p:cNvPr id="2" name="タイトル 1">
            <a:extLst>
              <a:ext uri="{FF2B5EF4-FFF2-40B4-BE49-F238E27FC236}">
                <a16:creationId xmlns:a16="http://schemas.microsoft.com/office/drawing/2014/main" id="{272FC6F1-F99A-C141-B039-DAE4A837EFFF}"/>
              </a:ext>
            </a:extLst>
          </p:cNvPr>
          <p:cNvSpPr>
            <a:spLocks noGrp="1"/>
          </p:cNvSpPr>
          <p:nvPr>
            <p:ph type="title"/>
          </p:nvPr>
        </p:nvSpPr>
        <p:spPr/>
        <p:txBody>
          <a:bodyPr/>
          <a:lstStyle/>
          <a:p>
            <a:r>
              <a:rPr lang="ja-JP" altLang="en-US"/>
              <a:t>平滑化スプラインの推定</a:t>
            </a:r>
            <a:endParaRPr kumimoji="1" lang="ja-JP" altLang="en-US"/>
          </a:p>
        </p:txBody>
      </p:sp>
      <mc:AlternateContent xmlns:mc="http://schemas.openxmlformats.org/markup-compatibility/2006" xmlns:a14="http://schemas.microsoft.com/office/drawing/2010/main">
        <mc:Choice Requires="a14">
          <p:sp>
            <p:nvSpPr>
              <p:cNvPr id="4" name="テキスト ボックス 3">
                <a:extLst>
                  <a:ext uri="{FF2B5EF4-FFF2-40B4-BE49-F238E27FC236}">
                    <a16:creationId xmlns:a16="http://schemas.microsoft.com/office/drawing/2014/main" id="{D305DA26-395D-8540-B57A-97E47B89F8A6}"/>
                  </a:ext>
                </a:extLst>
              </p:cNvPr>
              <p:cNvSpPr txBox="1"/>
              <p:nvPr/>
            </p:nvSpPr>
            <p:spPr>
              <a:xfrm>
                <a:off x="603422" y="2519855"/>
                <a:ext cx="10515600" cy="646331"/>
              </a:xfrm>
              <a:prstGeom prst="rect">
                <a:avLst/>
              </a:prstGeom>
              <a:noFill/>
            </p:spPr>
            <p:txBody>
              <a:bodyPr wrap="square" rtlCol="0">
                <a:spAutoFit/>
              </a:bodyPr>
              <a:lstStyle/>
              <a:p>
                <a14:m>
                  <m:oMath xmlns:m="http://schemas.openxmlformats.org/officeDocument/2006/math">
                    <m:r>
                      <a:rPr lang="ja-JP" altLang="en-US" sz="3600" i="1" smtClean="0">
                        <a:latin typeface="Cambria Math" panose="02040503050406030204" pitchFamily="18" charset="0"/>
                      </a:rPr>
                      <m:t>残差平方和</m:t>
                    </m:r>
                    <m:r>
                      <a:rPr lang="en-US" altLang="ja-JP" sz="3600" b="0" i="1" smtClean="0">
                        <a:latin typeface="Cambria Math" panose="02040503050406030204" pitchFamily="18" charset="0"/>
                      </a:rPr>
                      <m:t>+ </m:t>
                    </m:r>
                    <m:r>
                      <a:rPr lang="en-US" altLang="ja-JP" sz="3600" b="0" i="1" smtClean="0">
                        <a:solidFill>
                          <a:srgbClr val="FF0000"/>
                        </a:solidFill>
                        <a:latin typeface="Cambria Math" panose="02040503050406030204" pitchFamily="18" charset="0"/>
                        <a:ea typeface="Cambria Math" panose="02040503050406030204" pitchFamily="18" charset="0"/>
                      </a:rPr>
                      <m:t>𝜆</m:t>
                    </m:r>
                    <m:r>
                      <a:rPr lang="en-US" altLang="ja-JP" sz="3600" b="0" i="1" smtClean="0">
                        <a:latin typeface="Cambria Math" panose="02040503050406030204" pitchFamily="18" charset="0"/>
                        <a:ea typeface="Cambria Math" panose="02040503050406030204" pitchFamily="18" charset="0"/>
                      </a:rPr>
                      <m:t> (</m:t>
                    </m:r>
                    <m:r>
                      <a:rPr lang="ja-JP" altLang="en-US" sz="3600" i="1">
                        <a:latin typeface="Cambria Math" panose="02040503050406030204" pitchFamily="18" charset="0"/>
                        <a:ea typeface="Cambria Math" panose="02040503050406030204" pitchFamily="18" charset="0"/>
                      </a:rPr>
                      <m:t>スプラインの</m:t>
                    </m:r>
                    <m:r>
                      <a:rPr lang="ja-JP" altLang="en-US" sz="3600" i="1" smtClean="0">
                        <a:latin typeface="Cambria Math" panose="02040503050406030204" pitchFamily="18" charset="0"/>
                        <a:ea typeface="Cambria Math" panose="02040503050406030204" pitchFamily="18" charset="0"/>
                      </a:rPr>
                      <m:t>柔らかさ</m:t>
                    </m:r>
                    <m:r>
                      <a:rPr lang="en-US" altLang="ja-JP" sz="3600" b="0" i="1" smtClean="0">
                        <a:latin typeface="Cambria Math" panose="02040503050406030204" pitchFamily="18" charset="0"/>
                        <a:ea typeface="Cambria Math" panose="02040503050406030204" pitchFamily="18" charset="0"/>
                      </a:rPr>
                      <m:t>)</m:t>
                    </m:r>
                  </m:oMath>
                </a14:m>
                <a:r>
                  <a:rPr kumimoji="1" lang="en-US" altLang="ja-JP" sz="3600" dirty="0"/>
                  <a:t>,   </a:t>
                </a:r>
                <a14:m>
                  <m:oMath xmlns:m="http://schemas.openxmlformats.org/officeDocument/2006/math">
                    <m:r>
                      <a:rPr kumimoji="1" lang="en-US" altLang="ja-JP" sz="2800" i="1" smtClean="0">
                        <a:latin typeface="Cambria Math" panose="02040503050406030204" pitchFamily="18" charset="0"/>
                        <a:ea typeface="Cambria Math" panose="02040503050406030204" pitchFamily="18" charset="0"/>
                      </a:rPr>
                      <m:t>𝜆</m:t>
                    </m:r>
                    <m:r>
                      <a:rPr kumimoji="1" lang="en-US" altLang="ja-JP" sz="2800" b="0" i="1" smtClean="0">
                        <a:latin typeface="Cambria Math" panose="02040503050406030204" pitchFamily="18" charset="0"/>
                        <a:ea typeface="Cambria Math" panose="02040503050406030204" pitchFamily="18" charset="0"/>
                      </a:rPr>
                      <m:t>&gt;0</m:t>
                    </m:r>
                  </m:oMath>
                </a14:m>
                <a:endParaRPr kumimoji="1" lang="ja-JP" altLang="en-US" sz="2800"/>
              </a:p>
            </p:txBody>
          </p:sp>
        </mc:Choice>
        <mc:Fallback xmlns="">
          <p:sp>
            <p:nvSpPr>
              <p:cNvPr id="4" name="テキスト ボックス 3">
                <a:extLst>
                  <a:ext uri="{FF2B5EF4-FFF2-40B4-BE49-F238E27FC236}">
                    <a16:creationId xmlns:a16="http://schemas.microsoft.com/office/drawing/2014/main" id="{D305DA26-395D-8540-B57A-97E47B89F8A6}"/>
                  </a:ext>
                </a:extLst>
              </p:cNvPr>
              <p:cNvSpPr txBox="1">
                <a:spLocks noRot="1" noChangeAspect="1" noMove="1" noResize="1" noEditPoints="1" noAdjustHandles="1" noChangeArrowheads="1" noChangeShapeType="1" noTextEdit="1"/>
              </p:cNvSpPr>
              <p:nvPr/>
            </p:nvSpPr>
            <p:spPr>
              <a:xfrm>
                <a:off x="603422" y="2519855"/>
                <a:ext cx="10515600" cy="646331"/>
              </a:xfrm>
              <a:prstGeom prst="rect">
                <a:avLst/>
              </a:prstGeom>
              <a:blipFill>
                <a:blip r:embed="rId2"/>
                <a:stretch>
                  <a:fillRect l="-1208" t="-9615" b="-34615"/>
                </a:stretch>
              </a:blipFill>
            </p:spPr>
            <p:txBody>
              <a:bodyPr/>
              <a:lstStyle/>
              <a:p>
                <a:r>
                  <a:rPr lang="ja-JP" altLang="en-US">
                    <a:noFill/>
                  </a:rPr>
                  <a:t> </a:t>
                </a:r>
              </a:p>
            </p:txBody>
          </p:sp>
        </mc:Fallback>
      </mc:AlternateContent>
      <p:sp>
        <p:nvSpPr>
          <p:cNvPr id="6" name="テキスト ボックス 5">
            <a:extLst>
              <a:ext uri="{FF2B5EF4-FFF2-40B4-BE49-F238E27FC236}">
                <a16:creationId xmlns:a16="http://schemas.microsoft.com/office/drawing/2014/main" id="{07BBAEC2-E889-9244-BC06-F7A3913D4834}"/>
              </a:ext>
            </a:extLst>
          </p:cNvPr>
          <p:cNvSpPr txBox="1"/>
          <p:nvPr/>
        </p:nvSpPr>
        <p:spPr>
          <a:xfrm>
            <a:off x="2891482" y="3054572"/>
            <a:ext cx="2031325" cy="369332"/>
          </a:xfrm>
          <a:prstGeom prst="rect">
            <a:avLst/>
          </a:prstGeom>
          <a:noFill/>
        </p:spPr>
        <p:txBody>
          <a:bodyPr wrap="none" rtlCol="0">
            <a:spAutoFit/>
          </a:bodyPr>
          <a:lstStyle/>
          <a:p>
            <a:r>
              <a:rPr kumimoji="1" lang="ja-JP" altLang="en-US">
                <a:solidFill>
                  <a:srgbClr val="FF0000"/>
                </a:solidFill>
              </a:rPr>
              <a:t>平滑化パラメータ</a:t>
            </a:r>
          </a:p>
        </p:txBody>
      </p:sp>
    </p:spTree>
    <p:extLst>
      <p:ext uri="{BB962C8B-B14F-4D97-AF65-F5344CB8AC3E}">
        <p14:creationId xmlns:p14="http://schemas.microsoft.com/office/powerpoint/2010/main" val="3807624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47BCF84-1E68-854D-BBB6-FF8105F1BA4A}"/>
              </a:ext>
            </a:extLst>
          </p:cNvPr>
          <p:cNvSpPr>
            <a:spLocks noGrp="1"/>
          </p:cNvSpPr>
          <p:nvPr>
            <p:ph type="title"/>
          </p:nvPr>
        </p:nvSpPr>
        <p:spPr/>
        <p:txBody>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134E5FF2-2109-3749-84BF-AB9D1C09DED4}"/>
              </a:ext>
            </a:extLst>
          </p:cNvPr>
          <p:cNvSpPr>
            <a:spLocks noGrp="1"/>
          </p:cNvSpPr>
          <p:nvPr>
            <p:ph idx="1"/>
          </p:nvPr>
        </p:nvSpPr>
        <p:spPr/>
        <p:txBody>
          <a:bodyPr/>
          <a:lstStyle/>
          <a:p>
            <a:r>
              <a:rPr kumimoji="1" lang="en-US" altLang="ja-JP" dirty="0"/>
              <a:t>GAM</a:t>
            </a:r>
            <a:r>
              <a:rPr kumimoji="1" lang="ja-JP" altLang="en-US"/>
              <a:t>は，高度に非線形なデータの回帰を行うために線形モデルを一般化したもの．</a:t>
            </a:r>
            <a:endParaRPr kumimoji="1" lang="en-US" altLang="ja-JP" dirty="0"/>
          </a:p>
          <a:p>
            <a:r>
              <a:rPr lang="ja-JP" altLang="en-US"/>
              <a:t>線形予測子の代わりに説明変数の関数の足し合わせで目的変数を表現する．</a:t>
            </a:r>
            <a:endParaRPr lang="en-US" altLang="ja-JP" dirty="0"/>
          </a:p>
          <a:p>
            <a:r>
              <a:rPr kumimoji="1" lang="ja-JP" altLang="en-US"/>
              <a:t>関数としては平滑化スプラインがよく用いられる．</a:t>
            </a:r>
            <a:endParaRPr kumimoji="1" lang="en-US" altLang="ja-JP" dirty="0"/>
          </a:p>
          <a:p>
            <a:r>
              <a:rPr lang="ja-JP" altLang="en-US"/>
              <a:t>データへの</a:t>
            </a:r>
            <a:r>
              <a:rPr lang="en-US" altLang="ja-JP" dirty="0"/>
              <a:t>fit</a:t>
            </a:r>
            <a:r>
              <a:rPr lang="ja-JP" altLang="en-US"/>
              <a:t>とモデルの柔らかさのバランスを取り，過適合を防ぐ必要がある．</a:t>
            </a:r>
            <a:endParaRPr lang="en-US" altLang="ja-JP" dirty="0"/>
          </a:p>
          <a:p>
            <a:r>
              <a:rPr kumimoji="1" lang="ja-JP" altLang="en-US"/>
              <a:t>そのために平滑化パラメータ</a:t>
            </a:r>
            <a:r>
              <a:rPr kumimoji="1" lang="en-US" altLang="ja-JP" i="1" dirty="0" err="1">
                <a:latin typeface="Times New Roman" panose="02020603050405020304" pitchFamily="18" charset="0"/>
                <a:cs typeface="Times New Roman" panose="02020603050405020304" pitchFamily="18" charset="0"/>
              </a:rPr>
              <a:t>λ</a:t>
            </a:r>
            <a:r>
              <a:rPr kumimoji="1" lang="ja-JP" altLang="en-US"/>
              <a:t>を交差検証で決定する．</a:t>
            </a:r>
          </a:p>
        </p:txBody>
      </p:sp>
    </p:spTree>
    <p:extLst>
      <p:ext uri="{BB962C8B-B14F-4D97-AF65-F5344CB8AC3E}">
        <p14:creationId xmlns:p14="http://schemas.microsoft.com/office/powerpoint/2010/main" val="159320986"/>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4482</TotalTime>
  <Words>535</Words>
  <Application>Microsoft Macintosh PowerPoint</Application>
  <PresentationFormat>ワイド画面</PresentationFormat>
  <Paragraphs>79</Paragraphs>
  <Slides>8</Slides>
  <Notes>1</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8</vt:i4>
      </vt:variant>
    </vt:vector>
  </HeadingPairs>
  <TitlesOfParts>
    <vt:vector size="16" baseType="lpstr">
      <vt:lpstr>ヒラギノ角ゴ ProN W3</vt:lpstr>
      <vt:lpstr>游ゴシック</vt:lpstr>
      <vt:lpstr>游ゴシック Light</vt:lpstr>
      <vt:lpstr>Yu Gothic Medium</vt:lpstr>
      <vt:lpstr>Arial</vt:lpstr>
      <vt:lpstr>Cambria Math</vt:lpstr>
      <vt:lpstr>Times New Roman</vt:lpstr>
      <vt:lpstr>Office テーマ</vt:lpstr>
      <vt:lpstr>R初心者講座第４０回</vt:lpstr>
      <vt:lpstr>回帰分析の地図</vt:lpstr>
      <vt:lpstr>一般線形モデル</vt:lpstr>
      <vt:lpstr>一般化線形モデル（GLM）</vt:lpstr>
      <vt:lpstr>一般化加法モデル（GAM）</vt:lpstr>
      <vt:lpstr>平滑化スプライン</vt:lpstr>
      <vt:lpstr>平滑化スプラインの推定</vt:lpstr>
      <vt:lpstr>まとめ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R初心者講座第XX回</dc:title>
  <dc:creator>Nakayama Shin-Ichiro</dc:creator>
  <cp:lastModifiedBy>Shin Fukui</cp:lastModifiedBy>
  <cp:revision>23</cp:revision>
  <dcterms:created xsi:type="dcterms:W3CDTF">2024-04-28T02:34:07Z</dcterms:created>
  <dcterms:modified xsi:type="dcterms:W3CDTF">2024-10-01T07:01:03Z</dcterms:modified>
</cp:coreProperties>
</file>

<file path=docProps/thumbnail.jpeg>
</file>